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8" r:id="rId2"/>
    <p:sldId id="347" r:id="rId3"/>
    <p:sldId id="272" r:id="rId4"/>
    <p:sldId id="263" r:id="rId5"/>
    <p:sldId id="259" r:id="rId6"/>
    <p:sldId id="266" r:id="rId7"/>
    <p:sldId id="277" r:id="rId8"/>
    <p:sldId id="341" r:id="rId9"/>
    <p:sldId id="278" r:id="rId10"/>
    <p:sldId id="329" r:id="rId11"/>
    <p:sldId id="287" r:id="rId12"/>
    <p:sldId id="343" r:id="rId13"/>
    <p:sldId id="279" r:id="rId14"/>
    <p:sldId id="342" r:id="rId15"/>
    <p:sldId id="280" r:id="rId16"/>
    <p:sldId id="340" r:id="rId17"/>
    <p:sldId id="276" r:id="rId18"/>
    <p:sldId id="345" r:id="rId19"/>
    <p:sldId id="346" r:id="rId20"/>
    <p:sldId id="323" r:id="rId21"/>
    <p:sldId id="268" r:id="rId22"/>
    <p:sldId id="294" r:id="rId23"/>
    <p:sldId id="296" r:id="rId24"/>
    <p:sldId id="322" r:id="rId25"/>
    <p:sldId id="297" r:id="rId26"/>
    <p:sldId id="344" r:id="rId2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6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1CAFB8D6-E00F-43F5-A567-411E84EA6312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6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048DE0EC-8D79-4D48-A276-96DB1B9C6A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3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DA0666FC-5011-4F3A-B929-AD23851BDA32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4"/>
            <a:ext cx="5642610" cy="4189095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9189216D-82CB-4CA2-821C-9EFC5810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9134856" cy="97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914400"/>
            <a:ext cx="9144000" cy="182880"/>
          </a:xfrm>
          <a:prstGeom prst="rect">
            <a:avLst/>
          </a:prstGeom>
          <a:solidFill>
            <a:srgbClr val="C99F41">
              <a:alpha val="7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gradFill flip="none" rotWithShape="1">
            <a:gsLst>
              <a:gs pos="27000">
                <a:srgbClr val="00593C"/>
              </a:gs>
              <a:gs pos="14000">
                <a:srgbClr val="00593C"/>
              </a:gs>
              <a:gs pos="95000">
                <a:srgbClr val="00593C">
                  <a:alpha val="51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600200"/>
          </a:xfrm>
        </p:spPr>
        <p:txBody>
          <a:bodyPr>
            <a:noAutofit/>
          </a:bodyPr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</p:spPr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847522" y="381000"/>
            <a:ext cx="2067878" cy="12987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FC Logo Green and Gold 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609600"/>
            <a:ext cx="1892808" cy="899495"/>
          </a:xfrm>
          <a:prstGeom prst="rect">
            <a:avLst/>
          </a:prstGeom>
        </p:spPr>
      </p:pic>
      <p:pic>
        <p:nvPicPr>
          <p:cNvPr id="24" name="Picture 23" descr="MP900414104.JPG"/>
          <p:cNvPicPr>
            <a:picLocks/>
          </p:cNvPicPr>
          <p:nvPr userDrawn="1"/>
        </p:nvPicPr>
        <p:blipFill>
          <a:blip r:embed="rId3" cstate="print"/>
          <a:srcRect t="23507"/>
          <a:stretch>
            <a:fillRect/>
          </a:stretch>
        </p:blipFill>
        <p:spPr>
          <a:xfrm>
            <a:off x="4648200" y="381000"/>
            <a:ext cx="1991677" cy="1295400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MP900442319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38400" y="381000"/>
            <a:ext cx="1991677" cy="1295400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EIE_footer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76600" y="6324600"/>
            <a:ext cx="2667000" cy="36429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MP900427821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28600" y="381000"/>
            <a:ext cx="1991677" cy="1295400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31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6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457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8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66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8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9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5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0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EC24-6F21-4B5D-9300-A41AFCD96A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88A4-3C37-4E76-8976-50884477B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14400"/>
            <a:ext cx="9144000" cy="182880"/>
          </a:xfrm>
          <a:prstGeom prst="rect">
            <a:avLst/>
          </a:prstGeom>
          <a:solidFill>
            <a:srgbClr val="C99F41">
              <a:alpha val="7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978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 flip="none" rotWithShape="1">
            <a:gsLst>
              <a:gs pos="27000">
                <a:srgbClr val="00593C"/>
              </a:gs>
              <a:gs pos="14000">
                <a:srgbClr val="00593C"/>
              </a:gs>
              <a:gs pos="95000">
                <a:srgbClr val="00593C">
                  <a:alpha val="51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IE_footer.png"/>
          <p:cNvPicPr>
            <a:picLocks noChangeAspect="1"/>
          </p:cNvPicPr>
          <p:nvPr/>
        </p:nvPicPr>
        <p:blipFill>
          <a:blip r:embed="rId13" cstate="print">
            <a:lum bright="70000" contrast="-70000"/>
          </a:blip>
          <a:stretch>
            <a:fillRect/>
          </a:stretch>
        </p:blipFill>
        <p:spPr>
          <a:xfrm>
            <a:off x="4267200" y="381000"/>
            <a:ext cx="2971800" cy="4059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FC Logo white.w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43800" y="228600"/>
            <a:ext cx="1201737" cy="5736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66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PmOJsJwRg3eptM&amp;tbnid=6cNxhS-MnLgqcM:&amp;ved=0CAUQjRw&amp;url=http://www.coolage.in/2013/05/14/change-is-it-possible/&amp;ei=adEUUp3VOqflyAHl5IG4Cw&amp;psig=AFQjCNGhIlv8hCh5gvVd8IGdDW_RwQudtw&amp;ust=137718240456734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PmOJsJwRg3eptM&amp;tbnid=6cNxhS-MnLgqcM:&amp;ved=0CAUQjRw&amp;url=http://www.coolage.in/2013/05/14/change-is-it-possible/&amp;ei=adEUUp3VOqflyAHl5IG4Cw&amp;psig=AFQjCNGhIlv8hCh5gvVd8IGdDW_RwQudtw&amp;ust=137718240456734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I8Jf3LA38go_IM&amp;tbnid=8v3fxbQNVCPMFM:&amp;ved=0CAUQjRw&amp;url=http://www.loyola.edu/soe/academics/graduate/curriculum-instruction.aspx&amp;ei=cNoUUs3lFcWTyQH1x4HIBQ&amp;psig=AFQjCNFdr1t4ZjxOZKdTKHxTVlyZ4NnBqw&amp;ust=13771847279946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www.google.com/url?sa=i&amp;rct=j&amp;q=&amp;esrc=s&amp;frm=1&amp;source=images&amp;cd=&amp;cad=rja&amp;docid=8lBDSgmrwsF7cM&amp;tbnid=EiIC5rjEWdHw0M:&amp;ved=0CAUQjRw&amp;url=http://www2.erie.gov/health/index.php?q=node/50&amp;ei=ltoUUpLTBMnOyQG6mYCQCw&amp;psig=AFQjCNHy1zMAJ9j0Ya0RRfykNGJwHYWF8w&amp;ust=1377184774900138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2133600"/>
          </a:xfrm>
        </p:spPr>
        <p:txBody>
          <a:bodyPr/>
          <a:lstStyle/>
          <a:p>
            <a:r>
              <a:rPr lang="en-US" dirty="0" smtClean="0"/>
              <a:t>Response to Instruction</a:t>
            </a:r>
            <a:br>
              <a:rPr lang="en-US" dirty="0" smtClean="0"/>
            </a:br>
            <a:r>
              <a:rPr lang="en-US" dirty="0" smtClean="0"/>
              <a:t>and Intervention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Meeting the Needs of ALL Fulton County Students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82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0781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Progress-Monitoring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1921020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Tools to use for students in Skills-Based Intervention Groups</a:t>
            </a:r>
            <a:r>
              <a:rPr lang="en-US" sz="2000" b="1" dirty="0" smtClean="0"/>
              <a:t>: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DIBELS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STAR Math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GKIDS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95342" y="4850818"/>
            <a:ext cx="538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Change Interventions every 2-4 weeks if no progress is </a:t>
            </a:r>
          </a:p>
          <a:p>
            <a:pPr algn="ctr"/>
            <a:r>
              <a:rPr lang="en-US" sz="3200" b="1" dirty="0" smtClean="0"/>
              <a:t>being made!</a:t>
            </a:r>
            <a:endParaRPr lang="en-US" sz="3200" b="1" dirty="0"/>
          </a:p>
        </p:txBody>
      </p:sp>
      <p:pic>
        <p:nvPicPr>
          <p:cNvPr id="1026" name="Picture 2" descr="http://www.blogcdn.com/www.coolage.in/media/2013/05/chan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2" y="4648200"/>
            <a:ext cx="2936970" cy="20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886"/>
            <a:ext cx="8382000" cy="4432063"/>
          </a:xfrm>
        </p:spPr>
        <p:txBody>
          <a:bodyPr/>
          <a:lstStyle/>
          <a:p>
            <a:r>
              <a:rPr lang="en-US" dirty="0" smtClean="0"/>
              <a:t>Intervention always involves instruction.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Strategies and accommodations are not interventions.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turnera1\AppData\Local\Microsoft\Windows\Temporary Internet Files\Content.IE5\D7KS3AFE\MC9000890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79" y="2887014"/>
            <a:ext cx="1402486" cy="14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urnera1\AppData\Local\Microsoft\Windows\Temporary Internet Files\Content.IE5\49F3NO25\MC9004361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87014"/>
            <a:ext cx="184150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urnera1\AppData\Local\Microsoft\Windows\Temporary Internet Files\Content.IE5\TLHW55WB\MC9000890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1063041" cy="10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urnera1\AppData\Local\Microsoft\Windows\Temporary Internet Files\Content.IE5\7G9P1YAO\MC90028253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91" y="5260307"/>
            <a:ext cx="1030579" cy="10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urnera1\AppData\Local\Microsoft\Windows\Temporary Internet Files\Content.IE5\7G9P1YAO\MC90041040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5665"/>
            <a:ext cx="1388558" cy="11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Been 6 weeks………………………..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Notify Mrs. Porter if</a:t>
            </a:r>
            <a:r>
              <a:rPr lang="en-US" sz="4800" dirty="0" smtClean="0"/>
              <a:t> </a:t>
            </a:r>
            <a:r>
              <a:rPr lang="en-US" sz="3600" dirty="0" smtClean="0"/>
              <a:t>no progress has been made. </a:t>
            </a:r>
          </a:p>
          <a:p>
            <a:r>
              <a:rPr lang="en-US" sz="3600" dirty="0" smtClean="0"/>
              <a:t>Porter will determine if the student meets the criteria for tier 3 referral (Complete Folder Checklist).</a:t>
            </a:r>
          </a:p>
          <a:p>
            <a:r>
              <a:rPr lang="en-US" sz="3600" dirty="0" smtClean="0"/>
              <a:t>When the folder is complete and signed by Porter, place folder in Abrams mailbox.</a:t>
            </a:r>
          </a:p>
          <a:p>
            <a:r>
              <a:rPr lang="en-US" sz="3600" dirty="0" smtClean="0"/>
              <a:t>Abrams will schedule a tier three meeting and invite parents, school psychologist and additional support staff. (Do not stop providing services/intervention). </a:t>
            </a:r>
          </a:p>
          <a:p>
            <a:r>
              <a:rPr lang="en-US" sz="3600" dirty="0" smtClean="0"/>
              <a:t>IF progress has been made, continue to monitor (until grade level expectations are meet).  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176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22" y="957987"/>
            <a:ext cx="9103466" cy="223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23" y="1276328"/>
            <a:ext cx="3543104" cy="158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510" y="2632515"/>
            <a:ext cx="8882827" cy="4127346"/>
            <a:chOff x="153550" y="2730654"/>
            <a:chExt cx="8738782" cy="3541203"/>
          </a:xfrm>
        </p:grpSpPr>
        <p:grpSp>
          <p:nvGrpSpPr>
            <p:cNvPr id="7" name="Group 6"/>
            <p:cNvGrpSpPr/>
            <p:nvPr/>
          </p:nvGrpSpPr>
          <p:grpSpPr>
            <a:xfrm>
              <a:off x="153550" y="2730654"/>
              <a:ext cx="8738782" cy="3541203"/>
              <a:chOff x="153550" y="2730654"/>
              <a:chExt cx="8738782" cy="354120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53550" y="2730654"/>
                <a:ext cx="8738782" cy="3541203"/>
                <a:chOff x="92214" y="2745100"/>
                <a:chExt cx="8738782" cy="3541203"/>
              </a:xfrm>
            </p:grpSpPr>
            <p:sp>
              <p:nvSpPr>
                <p:cNvPr id="4" name="Pyr2"/>
                <p:cNvSpPr>
                  <a:spLocks noEditPoints="1" noChangeArrowheads="1"/>
                </p:cNvSpPr>
                <p:nvPr/>
              </p:nvSpPr>
              <p:spPr bwMode="auto">
                <a:xfrm>
                  <a:off x="92214" y="3060962"/>
                  <a:ext cx="8738782" cy="3225341"/>
                </a:xfrm>
                <a:custGeom>
                  <a:avLst/>
                  <a:gdLst>
                    <a:gd name="T0" fmla="*/ 5787 w 21600"/>
                    <a:gd name="T1" fmla="*/ 0 h 21600"/>
                    <a:gd name="T2" fmla="*/ 15812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787 w 21600"/>
                    <a:gd name="T9" fmla="*/ 500 h 21600"/>
                    <a:gd name="T10" fmla="*/ 158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Text Box 6"/>
                <p:cNvSpPr txBox="1"/>
                <p:nvPr/>
              </p:nvSpPr>
              <p:spPr>
                <a:xfrm>
                  <a:off x="3543479" y="4321424"/>
                  <a:ext cx="2383645" cy="70441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b="1" dirty="0">
                      <a:effectLst/>
                      <a:ea typeface="Calibri"/>
                      <a:cs typeface="Times New Roman"/>
                    </a:rPr>
                    <a:t>4 students or less </a:t>
                  </a:r>
                  <a:r>
                    <a:rPr lang="en-US" dirty="0" smtClean="0">
                      <a:effectLst/>
                      <a:ea typeface="Calibri"/>
                      <a:cs typeface="Times New Roman"/>
                    </a:rPr>
                    <a:t>in intervention </a:t>
                  </a:r>
                  <a:r>
                    <a:rPr lang="en-US" dirty="0">
                      <a:effectLst/>
                      <a:ea typeface="Calibri"/>
                      <a:cs typeface="Times New Roman"/>
                    </a:rPr>
                    <a:t>group</a:t>
                  </a:r>
                </a:p>
              </p:txBody>
            </p:sp>
            <p:sp>
              <p:nvSpPr>
                <p:cNvPr id="11" name="Text Box 8"/>
                <p:cNvSpPr txBox="1"/>
                <p:nvPr/>
              </p:nvSpPr>
              <p:spPr>
                <a:xfrm>
                  <a:off x="4950293" y="5584425"/>
                  <a:ext cx="3379907" cy="617676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solidFill>
                    <a:schemeClr val="tx1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b="1" dirty="0">
                      <a:effectLst/>
                      <a:latin typeface="Calibri"/>
                      <a:ea typeface="Calibri"/>
                      <a:cs typeface="Times New Roman"/>
                    </a:rPr>
                    <a:t>Intervention 4-5 days </a:t>
                  </a:r>
                  <a:r>
                    <a:rPr lang="en-US" dirty="0">
                      <a:effectLst/>
                      <a:latin typeface="Calibri"/>
                      <a:ea typeface="Calibri"/>
                      <a:cs typeface="Times New Roman"/>
                    </a:rPr>
                    <a:t>a week for approximately </a:t>
                  </a:r>
                  <a:r>
                    <a:rPr lang="en-US" b="1" dirty="0">
                      <a:effectLst/>
                      <a:latin typeface="Calibri"/>
                      <a:ea typeface="Calibri"/>
                      <a:cs typeface="Times New Roman"/>
                    </a:rPr>
                    <a:t>30+ minutes</a:t>
                  </a:r>
                </a:p>
              </p:txBody>
            </p:sp>
            <p:sp>
              <p:nvSpPr>
                <p:cNvPr id="12" name="Text Box 14"/>
                <p:cNvSpPr txBox="1"/>
                <p:nvPr/>
              </p:nvSpPr>
              <p:spPr>
                <a:xfrm>
                  <a:off x="1982438" y="3910626"/>
                  <a:ext cx="3611096" cy="363318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dirty="0">
                      <a:effectLst/>
                      <a:ea typeface="Calibri"/>
                      <a:cs typeface="Times New Roman"/>
                    </a:rPr>
                    <a:t>Intensive</a:t>
                  </a:r>
                  <a:r>
                    <a:rPr lang="en-US" dirty="0">
                      <a:effectLst/>
                      <a:ea typeface="Calibri"/>
                      <a:cs typeface="Times New Roman"/>
                    </a:rPr>
                    <a:t> </a:t>
                  </a:r>
                  <a:r>
                    <a:rPr lang="en-US" dirty="0" smtClean="0">
                      <a:effectLst/>
                      <a:ea typeface="Calibri"/>
                      <a:cs typeface="Times New Roman"/>
                    </a:rPr>
                    <a:t>Intervention Strength</a:t>
                  </a:r>
                  <a:endParaRPr lang="en-US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" name="Text Box 16"/>
                <p:cNvSpPr txBox="1"/>
                <p:nvPr/>
              </p:nvSpPr>
              <p:spPr>
                <a:xfrm>
                  <a:off x="692333" y="5546555"/>
                  <a:ext cx="2323894" cy="62264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dirty="0">
                      <a:effectLst/>
                      <a:ea typeface="Calibri"/>
                      <a:cs typeface="Times New Roman"/>
                    </a:rPr>
                    <a:t>Intensive I</a:t>
                  </a:r>
                  <a:r>
                    <a:rPr lang="en-US" dirty="0">
                      <a:effectLst/>
                      <a:ea typeface="Calibri"/>
                      <a:cs typeface="Times New Roman"/>
                    </a:rPr>
                    <a:t>ntervention</a:t>
                  </a:r>
                </a:p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effectLst/>
                      <a:ea typeface="Calibri"/>
                      <a:cs typeface="Times New Roman"/>
                    </a:rPr>
                    <a:t>Skill Gaps</a:t>
                  </a:r>
                </a:p>
              </p:txBody>
            </p:sp>
            <p:sp>
              <p:nvSpPr>
                <p:cNvPr id="14" name="Text Box 23"/>
                <p:cNvSpPr txBox="1"/>
                <p:nvPr/>
              </p:nvSpPr>
              <p:spPr>
                <a:xfrm>
                  <a:off x="3726775" y="2745100"/>
                  <a:ext cx="1786136" cy="608130"/>
                </a:xfrm>
                <a:prstGeom prst="rect">
                  <a:avLst/>
                </a:prstGeom>
                <a:solidFill>
                  <a:srgbClr val="9999FF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000" dirty="0">
                      <a:effectLst/>
                      <a:ea typeface="Calibri"/>
                      <a:cs typeface="Times New Roman"/>
                    </a:rPr>
                    <a:t>Tier 3</a:t>
                  </a:r>
                </a:p>
              </p:txBody>
            </p:sp>
            <p:sp>
              <p:nvSpPr>
                <p:cNvPr id="15" name="Text Box 29"/>
                <p:cNvSpPr txBox="1"/>
                <p:nvPr/>
              </p:nvSpPr>
              <p:spPr>
                <a:xfrm>
                  <a:off x="3522941" y="3519822"/>
                  <a:ext cx="3117306" cy="31726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b="1" dirty="0">
                      <a:effectLst/>
                      <a:ea typeface="Calibri"/>
                      <a:cs typeface="Times New Roman"/>
                    </a:rPr>
                    <a:t>Weekly</a:t>
                  </a:r>
                  <a:r>
                    <a:rPr lang="en-US" dirty="0">
                      <a:effectLst/>
                      <a:ea typeface="Calibri"/>
                      <a:cs typeface="Times New Roman"/>
                    </a:rPr>
                    <a:t> Progress-Monitoring</a:t>
                  </a:r>
                </a:p>
              </p:txBody>
            </p:sp>
            <p:sp>
              <p:nvSpPr>
                <p:cNvPr id="16" name="Text Box 33"/>
                <p:cNvSpPr txBox="1"/>
                <p:nvPr/>
              </p:nvSpPr>
              <p:spPr>
                <a:xfrm>
                  <a:off x="2063468" y="4361774"/>
                  <a:ext cx="1348012" cy="469491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>
                      <a:effectLst/>
                      <a:ea typeface="Calibri"/>
                      <a:cs typeface="Times New Roman"/>
                    </a:rPr>
                    <a:t>Basic Skills</a:t>
                  </a:r>
                </a:p>
              </p:txBody>
            </p:sp>
            <p:sp>
              <p:nvSpPr>
                <p:cNvPr id="17" name="Text Box 42"/>
                <p:cNvSpPr txBox="1"/>
                <p:nvPr/>
              </p:nvSpPr>
              <p:spPr>
                <a:xfrm>
                  <a:off x="1238827" y="4920771"/>
                  <a:ext cx="2272925" cy="438566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solidFill>
                    <a:prstClr val="black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b="1" dirty="0">
                      <a:effectLst/>
                      <a:latin typeface="Calibri"/>
                      <a:ea typeface="Calibri"/>
                      <a:cs typeface="Times New Roman"/>
                    </a:rPr>
                    <a:t>Fidelity</a:t>
                  </a:r>
                  <a:r>
                    <a:rPr lang="en-US" dirty="0">
                      <a:effectLst/>
                      <a:latin typeface="Calibri"/>
                      <a:ea typeface="Calibri"/>
                      <a:cs typeface="Times New Roman"/>
                    </a:rPr>
                    <a:t> </a:t>
                  </a:r>
                  <a:r>
                    <a:rPr lang="en-US" b="1" dirty="0">
                      <a:effectLst/>
                      <a:latin typeface="Calibri"/>
                      <a:ea typeface="Calibri"/>
                      <a:cs typeface="Times New Roman"/>
                    </a:rPr>
                    <a:t>of Instruction</a:t>
                  </a:r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2643375" y="3349129"/>
                <a:ext cx="868377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SST</a:t>
                </a:r>
                <a:endParaRPr lang="en-US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641512" y="5151085"/>
                <a:ext cx="1505017" cy="326347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Data Teams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218763" y="5569979"/>
                <a:ext cx="1498083" cy="58477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Less than 10% of students</a:t>
                </a:r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63425" y="4498391"/>
              <a:ext cx="1499287" cy="815868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Intensive Behavior Interventions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00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logcdn.com/www.coolage.in/media/2013/05/chan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59" y="1277035"/>
            <a:ext cx="580916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959" y="5263319"/>
            <a:ext cx="8220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Change Intervention if no progress is documented.   </a:t>
            </a:r>
            <a:r>
              <a:rPr lang="en-US" sz="3200" b="1" i="1" dirty="0" smtClean="0"/>
              <a:t>Additional 12 weeks of data is needed during Tier 3.</a:t>
            </a:r>
          </a:p>
        </p:txBody>
      </p:sp>
    </p:spTree>
    <p:extLst>
      <p:ext uri="{BB962C8B-B14F-4D97-AF65-F5344CB8AC3E}">
        <p14:creationId xmlns:p14="http://schemas.microsoft.com/office/powerpoint/2010/main" val="25288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38200" y="917438"/>
            <a:ext cx="9087306" cy="2054362"/>
            <a:chOff x="-136380" y="882429"/>
            <a:chExt cx="9087306" cy="2054362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380" y="882429"/>
              <a:ext cx="9087306" cy="1784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845" y="1184191"/>
              <a:ext cx="3911208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97557" y="2246810"/>
            <a:ext cx="7162800" cy="4449689"/>
            <a:chOff x="584002" y="2255909"/>
            <a:chExt cx="7162800" cy="4449689"/>
          </a:xfrm>
        </p:grpSpPr>
        <p:grpSp>
          <p:nvGrpSpPr>
            <p:cNvPr id="16" name="Group 15"/>
            <p:cNvGrpSpPr/>
            <p:nvPr/>
          </p:nvGrpSpPr>
          <p:grpSpPr>
            <a:xfrm>
              <a:off x="584002" y="2255909"/>
              <a:ext cx="7162800" cy="4449689"/>
              <a:chOff x="890805" y="1600198"/>
              <a:chExt cx="6325590" cy="4052395"/>
            </a:xfrm>
          </p:grpSpPr>
          <p:sp>
            <p:nvSpPr>
              <p:cNvPr id="3" name="Pyr1"/>
              <p:cNvSpPr>
                <a:spLocks noEditPoints="1" noChangeArrowheads="1"/>
              </p:cNvSpPr>
              <p:nvPr/>
            </p:nvSpPr>
            <p:spPr bwMode="auto">
              <a:xfrm>
                <a:off x="890805" y="1600198"/>
                <a:ext cx="6325590" cy="40523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  <a:gd name="T6" fmla="*/ 5400 w 21600"/>
                  <a:gd name="T7" fmla="*/ 11800 h 21600"/>
                  <a:gd name="T8" fmla="*/ 16200 w 21600"/>
                  <a:gd name="T9" fmla="*/ 20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996324" y="1739769"/>
                <a:ext cx="2150710" cy="2918927"/>
                <a:chOff x="2996324" y="1739769"/>
                <a:chExt cx="2150710" cy="2918927"/>
              </a:xfrm>
            </p:grpSpPr>
            <p:sp>
              <p:nvSpPr>
                <p:cNvPr id="10" name="Text Box 18"/>
                <p:cNvSpPr txBox="1"/>
                <p:nvPr/>
              </p:nvSpPr>
              <p:spPr>
                <a:xfrm>
                  <a:off x="2996324" y="3164509"/>
                  <a:ext cx="2114551" cy="56697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>
                      <a:effectLst/>
                      <a:ea typeface="Calibri"/>
                      <a:cs typeface="Times New Roman"/>
                    </a:rPr>
                    <a:t>5% or Less of Students</a:t>
                  </a:r>
                </a:p>
              </p:txBody>
            </p:sp>
            <p:sp>
              <p:nvSpPr>
                <p:cNvPr id="11" name="Text Box 34"/>
                <p:cNvSpPr txBox="1"/>
                <p:nvPr/>
              </p:nvSpPr>
              <p:spPr>
                <a:xfrm>
                  <a:off x="3184884" y="4064764"/>
                  <a:ext cx="1962150" cy="59393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 smtClean="0">
                      <a:effectLst/>
                      <a:ea typeface="Calibri"/>
                      <a:cs typeface="Times New Roman"/>
                    </a:rPr>
                    <a:t>Fidelity of Instruction</a:t>
                  </a:r>
                  <a:endParaRPr lang="en-US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Text Box 22"/>
                <p:cNvSpPr txBox="1"/>
                <p:nvPr/>
              </p:nvSpPr>
              <p:spPr>
                <a:xfrm>
                  <a:off x="3311952" y="1739769"/>
                  <a:ext cx="1558637" cy="65948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000" dirty="0">
                      <a:effectLst/>
                      <a:ea typeface="Calibri"/>
                      <a:cs typeface="Times New Roman"/>
                    </a:rPr>
                    <a:t>Tier 4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2501045" y="5975866"/>
              <a:ext cx="4267200" cy="369332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Specially Designed Instruction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1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276600" cy="533400"/>
          </a:xfrm>
        </p:spPr>
        <p:txBody>
          <a:bodyPr/>
          <a:lstStyle/>
          <a:p>
            <a:r>
              <a:rPr lang="en-US" sz="2400" dirty="0" smtClean="0"/>
              <a:t>RTI² Roles and Expertise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21425"/>
              </p:ext>
            </p:extLst>
          </p:nvPr>
        </p:nvGraphicFramePr>
        <p:xfrm>
          <a:off x="304800" y="1219200"/>
          <a:ext cx="8229600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Tier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Tier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Tier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Tier 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Administration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Administration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Administration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Administration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</a:t>
                      </a:r>
                      <a:r>
                        <a:rPr lang="en-US" sz="1400" baseline="0" dirty="0" smtClean="0"/>
                        <a:t>l Ed. </a:t>
                      </a:r>
                      <a:r>
                        <a:rPr lang="en-US" sz="1400" dirty="0" smtClean="0"/>
                        <a:t>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General Ed.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</a:t>
                      </a:r>
                      <a:r>
                        <a:rPr lang="en-US" sz="1400" baseline="0" dirty="0" smtClean="0"/>
                        <a:t> Ed.</a:t>
                      </a:r>
                      <a:r>
                        <a:rPr lang="en-US" sz="1400" dirty="0" smtClean="0"/>
                        <a:t>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</a:t>
                      </a:r>
                      <a:r>
                        <a:rPr lang="en-US" sz="1400" baseline="0" dirty="0" smtClean="0"/>
                        <a:t> Ed.</a:t>
                      </a:r>
                      <a:r>
                        <a:rPr lang="en-US" sz="1400" dirty="0" smtClean="0"/>
                        <a:t> Teacher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Special Ed.</a:t>
                      </a:r>
                      <a:r>
                        <a:rPr lang="en-US" sz="1400" baseline="0" dirty="0" smtClean="0"/>
                        <a:t>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Special Ed.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Special Ed.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Special Ed. Teacher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EIP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EIP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EIP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ESOL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ESOL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ESOL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ESOL Teacher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TAG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TAG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TAG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TAG</a:t>
                      </a:r>
                      <a:r>
                        <a:rPr lang="en-US" sz="1400" baseline="0" dirty="0" smtClean="0"/>
                        <a:t> Teacher</a:t>
                      </a:r>
                      <a:endParaRPr lang="en-US" sz="1400" dirty="0"/>
                    </a:p>
                  </a:txBody>
                  <a:tcPr/>
                </a:tc>
              </a:tr>
              <a:tr h="604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Level Team Members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Grade Level Team Members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Psychologist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Psychologist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Counselor-Social/Emotional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Counselor-Social/Emotional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Counselor-Social/Emotional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Counselor-Social/Emotional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504 Chairperson</a:t>
                      </a:r>
                      <a:r>
                        <a:rPr lang="en-US" sz="1400" b="1" i="1" baseline="0" dirty="0" smtClean="0"/>
                        <a:t> (Eligible)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SST Chairperson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5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87057" y="1142999"/>
            <a:ext cx="9067800" cy="5715001"/>
            <a:chOff x="1248" y="240"/>
            <a:chExt cx="4176" cy="3600"/>
          </a:xfrm>
        </p:grpSpPr>
        <p:sp>
          <p:nvSpPr>
            <p:cNvPr id="10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1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362814" y="4176216"/>
            <a:ext cx="4475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PLCs</a:t>
            </a:r>
          </a:p>
          <a:p>
            <a:pPr algn="ctr"/>
            <a:r>
              <a:rPr lang="en-US" dirty="0" smtClean="0"/>
              <a:t>Grade Level Teams</a:t>
            </a:r>
          </a:p>
          <a:p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41213" y="5385955"/>
            <a:ext cx="6737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PLCs</a:t>
            </a:r>
          </a:p>
          <a:p>
            <a:pPr algn="ctr"/>
            <a:r>
              <a:rPr lang="en-US" dirty="0" smtClean="0"/>
              <a:t>Building RTI Team	</a:t>
            </a:r>
          </a:p>
          <a:p>
            <a:pPr algn="ctr"/>
            <a:r>
              <a:rPr lang="en-US" dirty="0" smtClean="0"/>
              <a:t>                  Leadership  Team            	</a:t>
            </a:r>
          </a:p>
          <a:p>
            <a:pPr algn="ctr"/>
            <a:r>
              <a:rPr lang="en-US" dirty="0" smtClean="0"/>
              <a:t>Grade Level Teams                                                </a:t>
            </a:r>
            <a:endParaRPr lang="en-US" dirty="0"/>
          </a:p>
          <a:p>
            <a:pPr algn="ctr"/>
            <a:r>
              <a:rPr lang="en-US" dirty="0" smtClean="0"/>
              <a:t>Classroom Teachers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282960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Support Team</a:t>
            </a:r>
          </a:p>
          <a:p>
            <a:pPr algn="ctr"/>
            <a:r>
              <a:rPr lang="en-US" dirty="0" smtClean="0"/>
              <a:t>Grade Level Teams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809" y="1523256"/>
            <a:ext cx="3690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The Decision-Makers</a:t>
            </a:r>
            <a:endParaRPr lang="en-US" sz="44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4982" y="1877199"/>
            <a:ext cx="169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Eligibility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 </a:t>
            </a:r>
            <a:r>
              <a:rPr lang="en-US" dirty="0"/>
              <a:t>to Intervention-Must Knows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</a:t>
            </a:r>
            <a:r>
              <a:rPr lang="en-US" dirty="0"/>
              <a:t>students must start new interventions and progress monitoring at the </a:t>
            </a:r>
            <a:r>
              <a:rPr lang="en-US" dirty="0" smtClean="0"/>
              <a:t>    start </a:t>
            </a:r>
            <a:r>
              <a:rPr lang="en-US" dirty="0"/>
              <a:t>of the new school year</a:t>
            </a:r>
          </a:p>
          <a:p>
            <a:r>
              <a:rPr lang="en-US" dirty="0" smtClean="0"/>
              <a:t>Students </a:t>
            </a:r>
            <a:r>
              <a:rPr lang="en-US" dirty="0"/>
              <a:t>will be monitored on one skill per subject </a:t>
            </a:r>
          </a:p>
          <a:p>
            <a:r>
              <a:rPr lang="en-US" dirty="0" smtClean="0"/>
              <a:t>If </a:t>
            </a:r>
            <a:r>
              <a:rPr lang="en-US" dirty="0"/>
              <a:t>adequate growth is shown student may stay in current tier</a:t>
            </a:r>
          </a:p>
          <a:p>
            <a:r>
              <a:rPr lang="en-US" dirty="0" smtClean="0"/>
              <a:t>Yellow </a:t>
            </a:r>
            <a:r>
              <a:rPr lang="en-US" dirty="0"/>
              <a:t>Folders must be up to date</a:t>
            </a:r>
          </a:p>
          <a:p>
            <a:r>
              <a:rPr lang="en-US" dirty="0" smtClean="0"/>
              <a:t>If </a:t>
            </a:r>
            <a:r>
              <a:rPr lang="en-US" dirty="0"/>
              <a:t>student’s are being tracked for speech you will need to contact the speech therapist and include them as you track-they should be included in all of your meetings </a:t>
            </a:r>
          </a:p>
          <a:p>
            <a:r>
              <a:rPr lang="en-US" dirty="0" smtClean="0"/>
              <a:t>Create </a:t>
            </a:r>
            <a:r>
              <a:rPr lang="en-US" dirty="0"/>
              <a:t>a plan for implementation of RtI Interventions on your grade level</a:t>
            </a:r>
          </a:p>
          <a:p>
            <a:r>
              <a:rPr lang="en-US" dirty="0" smtClean="0"/>
              <a:t>Update </a:t>
            </a:r>
            <a:r>
              <a:rPr lang="en-US" dirty="0"/>
              <a:t>parents </a:t>
            </a:r>
            <a:r>
              <a:rPr lang="en-US" dirty="0" smtClean="0"/>
              <a:t>regularly</a:t>
            </a:r>
            <a:endParaRPr lang="en-US" dirty="0"/>
          </a:p>
          <a:p>
            <a:r>
              <a:rPr lang="en-US" dirty="0" smtClean="0"/>
              <a:t>RtI Data must be updated </a:t>
            </a:r>
            <a:endParaRPr lang="en-US" dirty="0"/>
          </a:p>
          <a:p>
            <a:r>
              <a:rPr lang="en-US" dirty="0" smtClean="0"/>
              <a:t>Tier </a:t>
            </a:r>
            <a:r>
              <a:rPr lang="en-US" dirty="0"/>
              <a:t>2-Yellow </a:t>
            </a:r>
            <a:r>
              <a:rPr lang="en-US" dirty="0" smtClean="0"/>
              <a:t>Folders</a:t>
            </a:r>
            <a:endParaRPr lang="en-US" dirty="0"/>
          </a:p>
          <a:p>
            <a:r>
              <a:rPr lang="en-US" dirty="0" smtClean="0"/>
              <a:t>1 </a:t>
            </a:r>
            <a:r>
              <a:rPr lang="en-US" dirty="0"/>
              <a:t>year below grade level</a:t>
            </a:r>
          </a:p>
          <a:p>
            <a:r>
              <a:rPr lang="en-US" dirty="0" smtClean="0"/>
              <a:t>6 weeks </a:t>
            </a:r>
            <a:r>
              <a:rPr lang="en-US" dirty="0"/>
              <a:t>data collection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4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Know Continues………….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Progress monitoring every 2 weeks using Universal Screening (DIBELS, Star Math, Star Early Literacy)</a:t>
            </a:r>
          </a:p>
          <a:p>
            <a:r>
              <a:rPr lang="en-US" dirty="0" smtClean="0"/>
              <a:t>At </a:t>
            </a:r>
            <a:r>
              <a:rPr lang="en-US" dirty="0"/>
              <a:t>LEAST 3 data points needed to move to tier 3</a:t>
            </a:r>
          </a:p>
          <a:p>
            <a:r>
              <a:rPr lang="en-US" dirty="0" smtClean="0"/>
              <a:t>Interventions </a:t>
            </a:r>
            <a:r>
              <a:rPr lang="en-US" dirty="0"/>
              <a:t>3-5 days a week for 15 </a:t>
            </a:r>
            <a:r>
              <a:rPr lang="en-US" dirty="0" smtClean="0"/>
              <a:t>minutes</a:t>
            </a:r>
            <a:endParaRPr lang="en-US" dirty="0"/>
          </a:p>
          <a:p>
            <a:r>
              <a:rPr lang="en-US" dirty="0" smtClean="0"/>
              <a:t>Tier </a:t>
            </a:r>
            <a:r>
              <a:rPr lang="en-US" dirty="0"/>
              <a:t>3-Red Folders</a:t>
            </a:r>
          </a:p>
          <a:p>
            <a:r>
              <a:rPr lang="en-US" dirty="0" smtClean="0"/>
              <a:t>2 </a:t>
            </a:r>
            <a:r>
              <a:rPr lang="en-US" dirty="0"/>
              <a:t>or more years below grade level</a:t>
            </a:r>
          </a:p>
          <a:p>
            <a:r>
              <a:rPr lang="en-US" dirty="0" smtClean="0"/>
              <a:t>12-18 </a:t>
            </a:r>
            <a:r>
              <a:rPr lang="en-US" dirty="0"/>
              <a:t>weeks total </a:t>
            </a:r>
            <a:r>
              <a:rPr lang="en-US" dirty="0" smtClean="0"/>
              <a:t>dada </a:t>
            </a:r>
            <a:r>
              <a:rPr lang="en-US" dirty="0"/>
              <a:t>collection (including tier 2 evidence) </a:t>
            </a:r>
          </a:p>
          <a:p>
            <a:r>
              <a:rPr lang="en-US" dirty="0" smtClean="0"/>
              <a:t>Progress </a:t>
            </a:r>
            <a:r>
              <a:rPr lang="en-US" dirty="0"/>
              <a:t>monitoring  done weekly using Universal Screener (DIBELS, STAR Math, Star Early Literacy) </a:t>
            </a:r>
          </a:p>
          <a:p>
            <a:r>
              <a:rPr lang="en-US" dirty="0" smtClean="0"/>
              <a:t>At </a:t>
            </a:r>
            <a:r>
              <a:rPr lang="en-US" dirty="0"/>
              <a:t>LEAST 6 data points needed </a:t>
            </a:r>
          </a:p>
          <a:p>
            <a:r>
              <a:rPr lang="en-US" dirty="0" smtClean="0"/>
              <a:t>Interventions 4-5 </a:t>
            </a:r>
            <a:r>
              <a:rPr lang="en-US" dirty="0"/>
              <a:t>days a </a:t>
            </a:r>
            <a:r>
              <a:rPr lang="en-US" dirty="0" smtClean="0"/>
              <a:t>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2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534400" cy="9906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 </a:t>
            </a:r>
            <a:r>
              <a:rPr lang="en-US" dirty="0"/>
              <a:t>to Intervention Training </a:t>
            </a:r>
            <a:r>
              <a:rPr lang="en-US" dirty="0" smtClean="0"/>
              <a:t>Agenda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297363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(Connection)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Porter 1-11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RtI: What it Is/What it is not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Objectives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What RtI is not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What RtI is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Abrams Slides 11-23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School Roles in RtI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Fidelity of Interventions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RtI Time Block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smtClean="0"/>
              <a:t>RtI Must Knows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Pyramid </a:t>
            </a:r>
            <a:r>
              <a:rPr lang="en-US" dirty="0" smtClean="0"/>
              <a:t>Activity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algn="ctr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57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yr4"/>
          <p:cNvSpPr>
            <a:spLocks noEditPoints="1" noChangeArrowheads="1"/>
          </p:cNvSpPr>
          <p:nvPr/>
        </p:nvSpPr>
        <p:spPr bwMode="auto">
          <a:xfrm>
            <a:off x="76199" y="5070453"/>
            <a:ext cx="8763001" cy="1728355"/>
          </a:xfrm>
          <a:custGeom>
            <a:avLst/>
            <a:gdLst>
              <a:gd name="T0" fmla="*/ 2793 w 21600"/>
              <a:gd name="T1" fmla="*/ 0 h 21600"/>
              <a:gd name="T2" fmla="*/ 18806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3287 w 21600"/>
              <a:gd name="T9" fmla="*/ 500 h 21600"/>
              <a:gd name="T10" fmla="*/ 17312 w 21600"/>
              <a:gd name="T11" fmla="*/ 21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2793" y="0"/>
                </a:moveTo>
                <a:lnTo>
                  <a:pt x="18806" y="0"/>
                </a:lnTo>
                <a:lnTo>
                  <a:pt x="21600" y="21600"/>
                </a:lnTo>
                <a:lnTo>
                  <a:pt x="0" y="21600"/>
                </a:lnTo>
                <a:lnTo>
                  <a:pt x="2793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All Students Differentiated Instruction</a:t>
            </a:r>
          </a:p>
          <a:p>
            <a:pPr defTabSz="640080">
              <a:lnSpc>
                <a:spcPct val="150000"/>
              </a:lnSpc>
            </a:pPr>
            <a:r>
              <a:rPr lang="en-US" sz="1700" dirty="0" smtClean="0"/>
              <a:t>         Universal Screening ~ State Tests ~  Standardized Tests           </a:t>
            </a:r>
            <a:br>
              <a:rPr lang="en-US" sz="1700" dirty="0" smtClean="0"/>
            </a:br>
            <a:r>
              <a:rPr lang="en-US" sz="1700" dirty="0" smtClean="0"/>
              <a:t>               Pre-Tests ~ Post Tests ~ Formative Assessment                 Discipline Referrals ~  Classroom Behavior Data ~  Attendance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737" y="1102780"/>
            <a:ext cx="364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 Drives Instruction</a:t>
            </a:r>
            <a:endParaRPr lang="en-US" sz="2800" b="1" dirty="0"/>
          </a:p>
        </p:txBody>
      </p:sp>
      <p:sp>
        <p:nvSpPr>
          <p:cNvPr id="14" name="Pentagon 13"/>
          <p:cNvSpPr/>
          <p:nvPr/>
        </p:nvSpPr>
        <p:spPr>
          <a:xfrm>
            <a:off x="66272" y="5145127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1048092" y="3690625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2101596" y="2296034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Few</a:t>
            </a:r>
            <a:endParaRPr lang="en-US" dirty="0"/>
          </a:p>
        </p:txBody>
      </p:sp>
      <p:sp>
        <p:nvSpPr>
          <p:cNvPr id="9" name="Pyr3"/>
          <p:cNvSpPr>
            <a:spLocks noEditPoints="1" noChangeArrowheads="1"/>
          </p:cNvSpPr>
          <p:nvPr/>
        </p:nvSpPr>
        <p:spPr bwMode="auto">
          <a:xfrm>
            <a:off x="1188633" y="3606042"/>
            <a:ext cx="6538132" cy="1464412"/>
          </a:xfrm>
          <a:custGeom>
            <a:avLst/>
            <a:gdLst>
              <a:gd name="T0" fmla="*/ 3768 w 21600"/>
              <a:gd name="T1" fmla="*/ 0 h 21600"/>
              <a:gd name="T2" fmla="*/ 1783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5287 w 21600"/>
              <a:gd name="T9" fmla="*/ 500 h 21600"/>
              <a:gd name="T10" fmla="*/ 16312 w 21600"/>
              <a:gd name="T11" fmla="*/ 21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3768" y="0"/>
                </a:moveTo>
                <a:lnTo>
                  <a:pt x="17831" y="0"/>
                </a:lnTo>
                <a:lnTo>
                  <a:pt x="21600" y="21600"/>
                </a:lnTo>
                <a:lnTo>
                  <a:pt x="0" y="21600"/>
                </a:lnTo>
                <a:lnTo>
                  <a:pt x="3768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Pyr2"/>
          <p:cNvSpPr>
            <a:spLocks noEditPoints="1" noChangeArrowheads="1"/>
          </p:cNvSpPr>
          <p:nvPr/>
        </p:nvSpPr>
        <p:spPr bwMode="auto">
          <a:xfrm>
            <a:off x="2327489" y="2140064"/>
            <a:ext cx="4260420" cy="1465978"/>
          </a:xfrm>
          <a:custGeom>
            <a:avLst/>
            <a:gdLst>
              <a:gd name="T0" fmla="*/ 5787 w 21600"/>
              <a:gd name="T1" fmla="*/ 0 h 21600"/>
              <a:gd name="T2" fmla="*/ 15812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5787 w 21600"/>
              <a:gd name="T9" fmla="*/ 500 h 21600"/>
              <a:gd name="T10" fmla="*/ 15812 w 21600"/>
              <a:gd name="T11" fmla="*/ 21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787" y="0"/>
                </a:moveTo>
                <a:lnTo>
                  <a:pt x="15812" y="0"/>
                </a:lnTo>
                <a:lnTo>
                  <a:pt x="21600" y="21600"/>
                </a:lnTo>
                <a:lnTo>
                  <a:pt x="0" y="21600"/>
                </a:lnTo>
                <a:lnTo>
                  <a:pt x="5787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Pyr1"/>
          <p:cNvSpPr>
            <a:spLocks noEditPoints="1" noChangeArrowheads="1"/>
          </p:cNvSpPr>
          <p:nvPr/>
        </p:nvSpPr>
        <p:spPr bwMode="auto">
          <a:xfrm>
            <a:off x="3478839" y="813375"/>
            <a:ext cx="1957720" cy="13202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T6" fmla="*/ 5400 w 21600"/>
              <a:gd name="T7" fmla="*/ 11800 h 21600"/>
              <a:gd name="T8" fmla="*/ 16200 w 21600"/>
              <a:gd name="T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Specially Designed Instruction</a:t>
            </a:r>
            <a:endParaRPr lang="en-US" sz="1200" b="1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945829" y="2144812"/>
            <a:ext cx="40889" cy="2936879"/>
          </a:xfrm>
          <a:prstGeom prst="lin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26605" y="370904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Advanced / Honors</a:t>
            </a:r>
          </a:p>
          <a:p>
            <a:r>
              <a:rPr lang="en-US" sz="1200" dirty="0" smtClean="0"/>
              <a:t>Data Collection- Classroom Assessments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0800" y="3670696"/>
            <a:ext cx="134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Targeted Skill Intervention</a:t>
            </a:r>
          </a:p>
          <a:p>
            <a:r>
              <a:rPr lang="en-US" sz="1200" dirty="0" smtClean="0"/>
              <a:t>Data Collection - Progress </a:t>
            </a:r>
            <a:r>
              <a:rPr lang="en-US" sz="1200" dirty="0"/>
              <a:t>M</a:t>
            </a:r>
            <a:r>
              <a:rPr lang="en-US" sz="1200" dirty="0" smtClean="0"/>
              <a:t>onitoring </a:t>
            </a:r>
            <a:r>
              <a:rPr lang="en-US" sz="1200" dirty="0"/>
              <a:t>T</a:t>
            </a:r>
            <a:r>
              <a:rPr lang="en-US" sz="1200" dirty="0" smtClean="0"/>
              <a:t>ool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    2 x month</a:t>
            </a:r>
          </a:p>
        </p:txBody>
      </p:sp>
      <p:sp>
        <p:nvSpPr>
          <p:cNvPr id="5131" name="TextBox 5130"/>
          <p:cNvSpPr txBox="1"/>
          <p:nvPr/>
        </p:nvSpPr>
        <p:spPr>
          <a:xfrm>
            <a:off x="5246521" y="2644380"/>
            <a:ext cx="990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A.P.</a:t>
            </a:r>
          </a:p>
          <a:p>
            <a:r>
              <a:rPr lang="en-US" sz="1100" b="1" dirty="0" smtClean="0"/>
              <a:t>Accelerated</a:t>
            </a:r>
          </a:p>
          <a:p>
            <a:r>
              <a:rPr lang="en-US" sz="1100" b="1" dirty="0" smtClean="0"/>
              <a:t>Classes          </a:t>
            </a:r>
            <a:r>
              <a:rPr lang="en-US" sz="1100" dirty="0" smtClean="0"/>
              <a:t>Classroom Assessments</a:t>
            </a:r>
            <a:endParaRPr lang="en-US" sz="1100" dirty="0"/>
          </a:p>
        </p:txBody>
      </p:sp>
      <p:sp>
        <p:nvSpPr>
          <p:cNvPr id="5140" name="TextBox 5139"/>
          <p:cNvSpPr txBox="1"/>
          <p:nvPr/>
        </p:nvSpPr>
        <p:spPr>
          <a:xfrm>
            <a:off x="3028295" y="2296034"/>
            <a:ext cx="100537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   </a:t>
            </a:r>
            <a:r>
              <a:rPr lang="en-US" sz="1100" b="1" dirty="0" smtClean="0"/>
              <a:t>Intensive Skill Intervention </a:t>
            </a:r>
            <a:r>
              <a:rPr lang="en-US" sz="1100" dirty="0" smtClean="0"/>
              <a:t>Data-Progress Monitoring </a:t>
            </a:r>
            <a:r>
              <a:rPr lang="en-US" sz="1100" dirty="0"/>
              <a:t>T</a:t>
            </a:r>
            <a:r>
              <a:rPr lang="en-US" sz="1100" dirty="0" smtClean="0"/>
              <a:t>ool </a:t>
            </a:r>
          </a:p>
          <a:p>
            <a:r>
              <a:rPr lang="en-US" sz="1100" dirty="0" smtClean="0"/>
              <a:t>        </a:t>
            </a:r>
            <a:r>
              <a:rPr lang="en-US" sz="1100" b="1" dirty="0" smtClean="0">
                <a:solidFill>
                  <a:srgbClr val="FF0000"/>
                </a:solidFill>
              </a:rPr>
              <a:t>Weekly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133880" y="2140064"/>
            <a:ext cx="0" cy="2930390"/>
          </a:xfrm>
          <a:prstGeom prst="lin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2127" y="3632225"/>
            <a:ext cx="9417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Targeted Behavior Intervention</a:t>
            </a:r>
          </a:p>
          <a:p>
            <a:r>
              <a:rPr lang="en-US" sz="1100" dirty="0" smtClean="0"/>
              <a:t>Data Collection- Frequency and Duration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096560" y="2181287"/>
            <a:ext cx="956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Intensive Behavior Intervention</a:t>
            </a:r>
          </a:p>
          <a:p>
            <a:r>
              <a:rPr lang="en-US" sz="1100" dirty="0" smtClean="0"/>
              <a:t>Data Collection-Frequency and Duration/FBA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3420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  <p:bldP spid="9" grpId="0" animBg="1"/>
      <p:bldP spid="8" grpId="0" animBg="1"/>
      <p:bldP spid="7" grpId="0" animBg="1"/>
      <p:bldP spid="28" grpId="0"/>
      <p:bldP spid="29" grpId="0"/>
      <p:bldP spid="5131" grpId="0"/>
      <p:bldP spid="5140" grpId="0"/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839200" cy="6858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Fidelity</a:t>
            </a:r>
            <a:r>
              <a:rPr lang="en-US" sz="4000" dirty="0" smtClean="0"/>
              <a:t> of Instruction and Intervention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5438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“is using the curriculum and instructional practices </a:t>
            </a:r>
            <a:r>
              <a:rPr lang="en-US" b="1" i="1" dirty="0" smtClean="0">
                <a:solidFill>
                  <a:srgbClr val="00B050"/>
                </a:solidFill>
              </a:rPr>
              <a:t>consistently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/>
              <a:t>and </a:t>
            </a:r>
            <a:r>
              <a:rPr lang="en-US" b="1" i="1" dirty="0" smtClean="0">
                <a:solidFill>
                  <a:srgbClr val="00B050"/>
                </a:solidFill>
              </a:rPr>
              <a:t>accurately </a:t>
            </a:r>
            <a:r>
              <a:rPr lang="en-US" i="1" dirty="0" smtClean="0"/>
              <a:t>as they were intended to be used”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2952044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Daryl Mellard, Ph.D.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886200"/>
            <a:ext cx="868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Why is fidelity important?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sz="2800" dirty="0"/>
              <a:t>Ensures that instruction has been implemented as intended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sz="2800" dirty="0"/>
              <a:t>Helps link student outcomes to instruction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sz="2800" dirty="0"/>
              <a:t>Helps in the determination of intervention effectiveness, and in instructional decision making </a:t>
            </a:r>
          </a:p>
        </p:txBody>
      </p:sp>
    </p:spTree>
    <p:extLst>
      <p:ext uri="{BB962C8B-B14F-4D97-AF65-F5344CB8AC3E}">
        <p14:creationId xmlns:p14="http://schemas.microsoft.com/office/powerpoint/2010/main" val="25612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/>
          <a:lstStyle/>
          <a:p>
            <a:pPr algn="ctr"/>
            <a:r>
              <a:rPr lang="en-US" sz="4000" dirty="0" smtClean="0"/>
              <a:t>Elements of Fidelity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Adherence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How well do you stick to the plan?</a:t>
            </a:r>
          </a:p>
          <a:p>
            <a:pPr marL="0" indent="0" algn="ctr">
              <a:buNone/>
            </a:pPr>
            <a:r>
              <a:rPr lang="en-US" sz="2000" dirty="0" smtClean="0"/>
              <a:t>How well do you adhere to the curriculum or the instruction or the intervention as intended?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b="1" dirty="0" smtClean="0"/>
              <a:t>Duration and Exposure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How often </a:t>
            </a:r>
          </a:p>
          <a:p>
            <a:pPr marL="0" indent="0" algn="ctr">
              <a:buNone/>
            </a:pPr>
            <a:r>
              <a:rPr lang="en-US" sz="2000" dirty="0"/>
              <a:t>H</a:t>
            </a:r>
            <a:r>
              <a:rPr lang="en-US" sz="2000" dirty="0" smtClean="0"/>
              <a:t>ow long each time</a:t>
            </a:r>
          </a:p>
          <a:p>
            <a:pPr marL="0" indent="0" algn="ctr">
              <a:buNone/>
            </a:pPr>
            <a:r>
              <a:rPr lang="en-US" sz="2000" dirty="0" smtClean="0"/>
              <a:t>Days per week</a:t>
            </a:r>
          </a:p>
          <a:p>
            <a:pPr marL="0" indent="0" algn="ctr">
              <a:buNone/>
            </a:pPr>
            <a:r>
              <a:rPr lang="en-US" sz="2000" dirty="0" smtClean="0"/>
              <a:t>How many weeks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4558637" y="20574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558637" y="4176215"/>
            <a:ext cx="2667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C:\Users\turnera1\AppData\Local\Microsoft\Windows\Temporary Internet Files\Content.IE5\7G9P1YAO\MC9002120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1813255" cy="15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urnera1\AppData\Local\Microsoft\Windows\Temporary Internet Files\Content.IE5\GG250DXV\MM90028278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12763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 algn="ctr"/>
            <a:r>
              <a:rPr lang="en-US" dirty="0" smtClean="0"/>
              <a:t>Elements of Fidelity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What is your Student responsiveness to instruction?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67" y="3276600"/>
            <a:ext cx="4671631" cy="34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91" y="3276600"/>
            <a:ext cx="5638798" cy="37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encrypted-tbn0.gstatic.com/images?q=tbn:ANd9GcTRX9ZtQE3MlBdD7o88Vu0wBhd12lnwB7U-rChLLvw3phe2LJuU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47" y="3276600"/>
            <a:ext cx="5777642" cy="36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" y="1066800"/>
            <a:ext cx="8534400" cy="1143000"/>
          </a:xfrm>
        </p:spPr>
        <p:txBody>
          <a:bodyPr/>
          <a:lstStyle/>
          <a:p>
            <a:pPr algn="ctr"/>
            <a:r>
              <a:rPr lang="en-US" sz="6000" dirty="0" smtClean="0"/>
              <a:t>Fidelity Checklist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40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Teacher is engaged and enthusiastic</a:t>
            </a:r>
          </a:p>
          <a:p>
            <a:r>
              <a:rPr lang="en-US" dirty="0" smtClean="0"/>
              <a:t>Introduce skill and activate prior knowledge</a:t>
            </a:r>
          </a:p>
          <a:p>
            <a:r>
              <a:rPr lang="en-US" dirty="0" smtClean="0"/>
              <a:t>Describe and demonstrate skill</a:t>
            </a:r>
          </a:p>
          <a:p>
            <a:r>
              <a:rPr lang="en-US" dirty="0" smtClean="0"/>
              <a:t>Elicit student participation</a:t>
            </a:r>
          </a:p>
          <a:p>
            <a:r>
              <a:rPr lang="en-US" dirty="0" smtClean="0"/>
              <a:t>Assess student understanding</a:t>
            </a:r>
          </a:p>
          <a:p>
            <a:r>
              <a:rPr lang="en-US" dirty="0" smtClean="0"/>
              <a:t>Continually monitor student engagement</a:t>
            </a:r>
          </a:p>
          <a:p>
            <a:r>
              <a:rPr lang="en-US" dirty="0" smtClean="0"/>
              <a:t>Follow instruction and intervention prescription</a:t>
            </a:r>
          </a:p>
          <a:p>
            <a:r>
              <a:rPr lang="en-US" dirty="0" smtClean="0"/>
              <a:t>Guided student practice – watch, praise, give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Goal Check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868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DO</a:t>
            </a:r>
          </a:p>
          <a:p>
            <a:r>
              <a:rPr lang="en-US" dirty="0"/>
              <a:t>Implement research based </a:t>
            </a:r>
            <a:r>
              <a:rPr lang="en-US" b="1" i="1" dirty="0" smtClean="0">
                <a:solidFill>
                  <a:srgbClr val="00B050"/>
                </a:solidFill>
              </a:rPr>
              <a:t>instruction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00B050"/>
                </a:solidFill>
              </a:rPr>
              <a:t>intervention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fidelity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turnera1\AppData\Local\Microsoft\Windows\Temporary Internet Files\Content.IE5\8J47QBPQ\MC9001515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60" y="3335822"/>
            <a:ext cx="3060825" cy="33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5672" y="37338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RTI² Teacher of the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367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Response to Informed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was </a:t>
            </a:r>
            <a:r>
              <a:rPr lang="en-US" sz="6000" dirty="0" smtClean="0"/>
              <a:t>new</a:t>
            </a:r>
            <a:r>
              <a:rPr lang="en-US" dirty="0" smtClean="0"/>
              <a:t> learning today?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do you still have </a:t>
            </a:r>
          </a:p>
          <a:p>
            <a:pPr marL="0" indent="0">
              <a:buNone/>
            </a:pPr>
            <a:r>
              <a:rPr lang="en-US" dirty="0" smtClean="0"/>
              <a:t>questions about?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09362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53219"/>
            <a:ext cx="2913751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Goals for Today</a:t>
            </a:r>
            <a:endParaRPr lang="en-US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3773" y="2227849"/>
            <a:ext cx="8572998" cy="3172171"/>
            <a:chOff x="163773" y="2227849"/>
            <a:chExt cx="8572998" cy="3172171"/>
          </a:xfrm>
        </p:grpSpPr>
        <p:sp>
          <p:nvSpPr>
            <p:cNvPr id="4" name="TextBox 3"/>
            <p:cNvSpPr txBox="1"/>
            <p:nvPr/>
          </p:nvSpPr>
          <p:spPr>
            <a:xfrm>
              <a:off x="163773" y="2227849"/>
              <a:ext cx="25413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Knows</a:t>
              </a:r>
              <a:endParaRPr lang="en-US" sz="5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3008" y="4876800"/>
              <a:ext cx="7243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endParaRPr lang="en-US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05100" y="3151179"/>
            <a:ext cx="597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1212"/>
            <a:ext cx="1642170" cy="904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Do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389877" y="2514600"/>
            <a:ext cx="6607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How to implement </a:t>
            </a:r>
            <a:r>
              <a:rPr lang="en-US" sz="2800" dirty="0"/>
              <a:t>research based </a:t>
            </a:r>
            <a:r>
              <a:rPr lang="en-US" sz="2800" dirty="0" smtClean="0"/>
              <a:t>instruction and intervention </a:t>
            </a:r>
            <a:r>
              <a:rPr lang="en-US" sz="2800" dirty="0"/>
              <a:t>with </a:t>
            </a:r>
            <a:r>
              <a:rPr lang="en-US" sz="2800" dirty="0" smtClean="0"/>
              <a:t>fidelity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The Fulton County pyramid of </a:t>
            </a:r>
            <a:r>
              <a:rPr lang="en-US" sz="2800" b="1" i="1" dirty="0"/>
              <a:t>instruction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i="1" dirty="0" smtClean="0"/>
              <a:t>intervention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b="1" i="1" dirty="0"/>
              <a:t>RTI²</a:t>
            </a:r>
            <a:r>
              <a:rPr lang="en-US" sz="2800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Uses </a:t>
            </a:r>
            <a:r>
              <a:rPr lang="en-US" sz="2800" dirty="0"/>
              <a:t>data to drive instruction in </a:t>
            </a:r>
            <a:r>
              <a:rPr lang="en-US" sz="2800" dirty="0" smtClean="0"/>
              <a:t>each </a:t>
            </a:r>
            <a:r>
              <a:rPr lang="en-US" sz="2800" dirty="0"/>
              <a:t>tier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6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RTI²</a:t>
            </a:r>
            <a:r>
              <a:rPr lang="en-US" dirty="0" smtClean="0"/>
              <a:t> is not…………………..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66" y="3657600"/>
            <a:ext cx="6629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  just </a:t>
            </a:r>
            <a:r>
              <a:rPr lang="en-US" dirty="0"/>
              <a:t>another thing teachers have to do.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493963" cy="252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916658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 special education initiative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0999" y="4186535"/>
            <a:ext cx="844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I² </a:t>
            </a:r>
            <a:r>
              <a:rPr lang="en-US" sz="5400" dirty="0" smtClean="0"/>
              <a:t>= Instruction + Intervention</a:t>
            </a:r>
            <a:endParaRPr lang="en-US" sz="5400" dirty="0"/>
          </a:p>
        </p:txBody>
      </p:sp>
      <p:pic>
        <p:nvPicPr>
          <p:cNvPr id="2050" name="Picture 2" descr="http://www.loyola.edu/~/media/soe/images/curriculum-instruction.ash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82134"/>
            <a:ext cx="1066800" cy="12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2.erie.gov/health/sites/www2.erie.gov.health/files/uploads/ei_graphic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82134"/>
            <a:ext cx="2286000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7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685800"/>
          </a:xfrm>
        </p:spPr>
        <p:txBody>
          <a:bodyPr/>
          <a:lstStyle/>
          <a:p>
            <a:r>
              <a:rPr lang="en-US" dirty="0" smtClean="0"/>
              <a:t>RTI²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instructional framework </a:t>
            </a:r>
            <a:r>
              <a:rPr lang="en-US" dirty="0" smtClean="0"/>
              <a:t>that addresses </a:t>
            </a:r>
            <a:r>
              <a:rPr lang="en-US" b="1" dirty="0" smtClean="0">
                <a:solidFill>
                  <a:srgbClr val="FF0000"/>
                </a:solidFill>
              </a:rPr>
              <a:t>every</a:t>
            </a:r>
            <a:r>
              <a:rPr lang="en-US" dirty="0" smtClean="0"/>
              <a:t> student in Fulton County – all instruction, all intervention, </a:t>
            </a:r>
            <a:r>
              <a:rPr lang="en-US" b="1" dirty="0" smtClean="0">
                <a:solidFill>
                  <a:srgbClr val="FF0000"/>
                </a:solidFill>
              </a:rPr>
              <a:t>every</a:t>
            </a:r>
            <a:r>
              <a:rPr lang="en-US" i="1" dirty="0" smtClean="0"/>
              <a:t> </a:t>
            </a:r>
            <a:r>
              <a:rPr lang="en-US" dirty="0" smtClean="0"/>
              <a:t>student, </a:t>
            </a:r>
            <a:r>
              <a:rPr lang="en-US" b="1" dirty="0" smtClean="0">
                <a:solidFill>
                  <a:srgbClr val="FF0000"/>
                </a:solidFill>
              </a:rPr>
              <a:t>every</a:t>
            </a:r>
            <a:r>
              <a:rPr lang="en-US" dirty="0" smtClean="0"/>
              <a:t> level, </a:t>
            </a:r>
            <a:r>
              <a:rPr lang="en-US" b="1" dirty="0" smtClean="0">
                <a:solidFill>
                  <a:srgbClr val="FF0000"/>
                </a:solidFill>
              </a:rPr>
              <a:t>every </a:t>
            </a:r>
            <a:r>
              <a:rPr lang="en-US" dirty="0" smtClean="0"/>
              <a:t>classroom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13" y="3436624"/>
            <a:ext cx="6477000" cy="342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0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46896" y="1157548"/>
            <a:ext cx="7943098" cy="5486400"/>
            <a:chOff x="1248" y="240"/>
            <a:chExt cx="4176" cy="3600"/>
          </a:xfrm>
        </p:grpSpPr>
        <p:sp>
          <p:nvSpPr>
            <p:cNvPr id="11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402" y="1065212"/>
            <a:ext cx="9087942" cy="5362132"/>
            <a:chOff x="17402" y="1065212"/>
            <a:chExt cx="9087942" cy="5362132"/>
          </a:xfrm>
        </p:grpSpPr>
        <p:sp>
          <p:nvSpPr>
            <p:cNvPr id="48" name="Text Box 34"/>
            <p:cNvSpPr txBox="1"/>
            <p:nvPr/>
          </p:nvSpPr>
          <p:spPr>
            <a:xfrm>
              <a:off x="6381750" y="1130851"/>
              <a:ext cx="1281572" cy="29330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dirty="0">
                  <a:effectLst/>
                  <a:ea typeface="Calibri"/>
                  <a:cs typeface="Times New Roman"/>
                </a:rPr>
                <a:t>Fidelity of Instruction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402" y="1065212"/>
              <a:ext cx="9087942" cy="5362132"/>
              <a:chOff x="17402" y="1065212"/>
              <a:chExt cx="9087942" cy="5362132"/>
            </a:xfrm>
          </p:grpSpPr>
          <p:sp>
            <p:nvSpPr>
              <p:cNvPr id="15" name="Text Box 27"/>
              <p:cNvSpPr txBox="1"/>
              <p:nvPr/>
            </p:nvSpPr>
            <p:spPr>
              <a:xfrm>
                <a:off x="49846" y="1439104"/>
                <a:ext cx="1981200" cy="2667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Differentiated Instruction</a:t>
                </a:r>
              </a:p>
            </p:txBody>
          </p:sp>
          <p:sp>
            <p:nvSpPr>
              <p:cNvPr id="16" name="Text Box 26"/>
              <p:cNvSpPr txBox="1"/>
              <p:nvPr/>
            </p:nvSpPr>
            <p:spPr>
              <a:xfrm>
                <a:off x="89364" y="1765624"/>
                <a:ext cx="2009775" cy="27622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Standards-Based Instruction</a:t>
                </a:r>
              </a:p>
            </p:txBody>
          </p:sp>
          <p:sp>
            <p:nvSpPr>
              <p:cNvPr id="17" name="Text Box 9"/>
              <p:cNvSpPr txBox="1"/>
              <p:nvPr/>
            </p:nvSpPr>
            <p:spPr>
              <a:xfrm>
                <a:off x="6725109" y="1452728"/>
                <a:ext cx="2333625" cy="41441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Intervention 3-5 days of week for at-least 15 minutes</a:t>
                </a:r>
              </a:p>
            </p:txBody>
          </p:sp>
          <p:sp>
            <p:nvSpPr>
              <p:cNvPr id="18" name="Text Box 14"/>
              <p:cNvSpPr txBox="1"/>
              <p:nvPr/>
            </p:nvSpPr>
            <p:spPr>
              <a:xfrm>
                <a:off x="100553" y="2544440"/>
                <a:ext cx="1389384" cy="42054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Intensive Intervention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Strength Based</a:t>
                </a:r>
              </a:p>
            </p:txBody>
          </p:sp>
          <p:sp>
            <p:nvSpPr>
              <p:cNvPr id="19" name="Text Box 17"/>
              <p:cNvSpPr txBox="1"/>
              <p:nvPr/>
            </p:nvSpPr>
            <p:spPr>
              <a:xfrm>
                <a:off x="2105317" y="1656971"/>
                <a:ext cx="1323683" cy="38487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Targeted Intervention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Skill Gaps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20" name="Text Box 20"/>
              <p:cNvSpPr txBox="1"/>
              <p:nvPr/>
            </p:nvSpPr>
            <p:spPr>
              <a:xfrm>
                <a:off x="7730672" y="1146175"/>
                <a:ext cx="1360724" cy="25963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10-15% of Students</a:t>
                </a:r>
              </a:p>
            </p:txBody>
          </p:sp>
          <p:sp>
            <p:nvSpPr>
              <p:cNvPr id="21" name="Text Box 22"/>
              <p:cNvSpPr txBox="1"/>
              <p:nvPr/>
            </p:nvSpPr>
            <p:spPr>
              <a:xfrm>
                <a:off x="2316245" y="2934190"/>
                <a:ext cx="533809" cy="22553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Tier 4</a:t>
                </a:r>
              </a:p>
            </p:txBody>
          </p:sp>
          <p:sp>
            <p:nvSpPr>
              <p:cNvPr id="22" name="Text Box 24"/>
              <p:cNvSpPr txBox="1"/>
              <p:nvPr/>
            </p:nvSpPr>
            <p:spPr>
              <a:xfrm>
                <a:off x="3434398" y="1649614"/>
                <a:ext cx="606765" cy="25103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Tier 2</a:t>
                </a:r>
              </a:p>
            </p:txBody>
          </p:sp>
          <p:sp>
            <p:nvSpPr>
              <p:cNvPr id="23" name="Text Box 28"/>
              <p:cNvSpPr txBox="1"/>
              <p:nvPr/>
            </p:nvSpPr>
            <p:spPr>
              <a:xfrm>
                <a:off x="50709" y="3443287"/>
                <a:ext cx="1419225" cy="4476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Progress-Monitoring every other week</a:t>
                </a:r>
              </a:p>
            </p:txBody>
          </p:sp>
          <p:sp>
            <p:nvSpPr>
              <p:cNvPr id="24" name="Text Box 29"/>
              <p:cNvSpPr txBox="1"/>
              <p:nvPr/>
            </p:nvSpPr>
            <p:spPr>
              <a:xfrm>
                <a:off x="1530333" y="2096765"/>
                <a:ext cx="1283765" cy="4476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Weekly Progress-Monitoring</a:t>
                </a:r>
              </a:p>
            </p:txBody>
          </p:sp>
          <p:sp>
            <p:nvSpPr>
              <p:cNvPr id="25" name="Text Box 30"/>
              <p:cNvSpPr txBox="1"/>
              <p:nvPr/>
            </p:nvSpPr>
            <p:spPr>
              <a:xfrm>
                <a:off x="1367782" y="3075531"/>
                <a:ext cx="852089" cy="2952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Data Teams</a:t>
                </a:r>
              </a:p>
            </p:txBody>
          </p:sp>
          <p:sp>
            <p:nvSpPr>
              <p:cNvPr id="26" name="Text Box 31"/>
              <p:cNvSpPr txBox="1"/>
              <p:nvPr/>
            </p:nvSpPr>
            <p:spPr>
              <a:xfrm>
                <a:off x="17402" y="6172200"/>
                <a:ext cx="809688" cy="25514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Data Teams</a:t>
                </a:r>
              </a:p>
            </p:txBody>
          </p:sp>
          <p:sp>
            <p:nvSpPr>
              <p:cNvPr id="27" name="Text Box 33"/>
              <p:cNvSpPr txBox="1"/>
              <p:nvPr/>
            </p:nvSpPr>
            <p:spPr>
              <a:xfrm>
                <a:off x="31845" y="5825043"/>
                <a:ext cx="748469" cy="21134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Basic Skills</a:t>
                </a:r>
              </a:p>
            </p:txBody>
          </p:sp>
          <p:sp>
            <p:nvSpPr>
              <p:cNvPr id="28" name="Text Box 37"/>
              <p:cNvSpPr txBox="1"/>
              <p:nvPr/>
            </p:nvSpPr>
            <p:spPr>
              <a:xfrm>
                <a:off x="50709" y="3046956"/>
                <a:ext cx="1244691" cy="30425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Flexible Grouping</a:t>
                </a:r>
              </a:p>
            </p:txBody>
          </p:sp>
          <p:sp>
            <p:nvSpPr>
              <p:cNvPr id="29" name="Text Box 38"/>
              <p:cNvSpPr txBox="1"/>
              <p:nvPr/>
            </p:nvSpPr>
            <p:spPr>
              <a:xfrm>
                <a:off x="7826559" y="2408237"/>
                <a:ext cx="1264837" cy="47564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Tiered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 assignments and assessments</a:t>
                </a:r>
              </a:p>
            </p:txBody>
          </p:sp>
          <p:sp>
            <p:nvSpPr>
              <p:cNvPr id="30" name="Text Box 40"/>
              <p:cNvSpPr txBox="1"/>
              <p:nvPr/>
            </p:nvSpPr>
            <p:spPr>
              <a:xfrm>
                <a:off x="1386179" y="3412497"/>
                <a:ext cx="1320673" cy="40639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Multiple Formative Assessments</a:t>
                </a:r>
              </a:p>
            </p:txBody>
          </p:sp>
          <p:sp>
            <p:nvSpPr>
              <p:cNvPr id="31" name="Text Box 41"/>
              <p:cNvSpPr txBox="1"/>
              <p:nvPr/>
            </p:nvSpPr>
            <p:spPr>
              <a:xfrm>
                <a:off x="7534734" y="1995487"/>
                <a:ext cx="1524000" cy="3238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Fidelity of Instruction</a:t>
                </a:r>
              </a:p>
            </p:txBody>
          </p:sp>
          <p:sp>
            <p:nvSpPr>
              <p:cNvPr id="32" name="Text Box 42"/>
              <p:cNvSpPr txBox="1"/>
              <p:nvPr/>
            </p:nvSpPr>
            <p:spPr>
              <a:xfrm>
                <a:off x="64885" y="5100708"/>
                <a:ext cx="1335470" cy="25464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latin typeface="Calibri"/>
                    <a:ea typeface="Calibri"/>
                    <a:cs typeface="Times New Roman"/>
                  </a:rPr>
                  <a:t>Fidelity of Instruction</a:t>
                </a:r>
              </a:p>
            </p:txBody>
          </p:sp>
          <p:sp>
            <p:nvSpPr>
              <p:cNvPr id="33" name="Text Box 44"/>
              <p:cNvSpPr txBox="1"/>
              <p:nvPr/>
            </p:nvSpPr>
            <p:spPr>
              <a:xfrm>
                <a:off x="1498167" y="2707081"/>
                <a:ext cx="1396698" cy="24274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Fidelity of </a:t>
                </a:r>
                <a:r>
                  <a:rPr lang="en-US" sz="1000" dirty="0">
                    <a:effectLst/>
                    <a:latin typeface="Calibri"/>
                    <a:ea typeface="Calibri"/>
                    <a:cs typeface="Times New Roman"/>
                  </a:rPr>
                  <a:t>Instruction</a:t>
                </a:r>
              </a:p>
            </p:txBody>
          </p:sp>
          <p:sp>
            <p:nvSpPr>
              <p:cNvPr id="34" name="Text Box 47"/>
              <p:cNvSpPr txBox="1"/>
              <p:nvPr/>
            </p:nvSpPr>
            <p:spPr>
              <a:xfrm>
                <a:off x="64885" y="5362253"/>
                <a:ext cx="996097" cy="35306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School-Wide Discipline Plan</a:t>
                </a:r>
              </a:p>
            </p:txBody>
          </p:sp>
          <p:sp>
            <p:nvSpPr>
              <p:cNvPr id="35" name="Text Box 49"/>
              <p:cNvSpPr txBox="1"/>
              <p:nvPr/>
            </p:nvSpPr>
            <p:spPr>
              <a:xfrm>
                <a:off x="4958706" y="1065212"/>
                <a:ext cx="1287780" cy="38751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Intensive Behavior Interventions</a:t>
                </a:r>
              </a:p>
            </p:txBody>
          </p:sp>
          <p:sp>
            <p:nvSpPr>
              <p:cNvPr id="36" name="Text Box 6"/>
              <p:cNvSpPr txBox="1"/>
              <p:nvPr/>
            </p:nvSpPr>
            <p:spPr>
              <a:xfrm>
                <a:off x="136258" y="2081212"/>
                <a:ext cx="1333676" cy="37955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4 students or less in intervention group</a:t>
                </a:r>
              </a:p>
            </p:txBody>
          </p:sp>
          <p:sp>
            <p:nvSpPr>
              <p:cNvPr id="37" name="Text Box 7"/>
              <p:cNvSpPr txBox="1"/>
              <p:nvPr/>
            </p:nvSpPr>
            <p:spPr>
              <a:xfrm>
                <a:off x="7746694" y="5622804"/>
                <a:ext cx="1312039" cy="42799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latin typeface="Calibri"/>
                    <a:ea typeface="Calibri"/>
                    <a:cs typeface="Times New Roman"/>
                  </a:rPr>
                  <a:t>8 students or less in intervention group</a:t>
                </a:r>
              </a:p>
            </p:txBody>
          </p:sp>
          <p:sp>
            <p:nvSpPr>
              <p:cNvPr id="38" name="Text Box 8"/>
              <p:cNvSpPr txBox="1"/>
              <p:nvPr/>
            </p:nvSpPr>
            <p:spPr>
              <a:xfrm>
                <a:off x="7121251" y="4310174"/>
                <a:ext cx="1984093" cy="40491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latin typeface="Calibri"/>
                    <a:ea typeface="Calibri"/>
                    <a:cs typeface="Times New Roman"/>
                  </a:rPr>
                  <a:t>Intervention 4-5 days a week for approximately 30+ minutes</a:t>
                </a:r>
              </a:p>
            </p:txBody>
          </p:sp>
          <p:sp>
            <p:nvSpPr>
              <p:cNvPr id="39" name="Text Box 10"/>
              <p:cNvSpPr txBox="1"/>
              <p:nvPr/>
            </p:nvSpPr>
            <p:spPr>
              <a:xfrm>
                <a:off x="7572635" y="4867354"/>
                <a:ext cx="1390114" cy="25050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Universal </a:t>
                </a:r>
                <a:r>
                  <a:rPr lang="en-US" sz="1000" dirty="0">
                    <a:effectLst/>
                    <a:ea typeface="Calibri"/>
                    <a:cs typeface="Times New Roman"/>
                  </a:rPr>
                  <a:t>Screening</a:t>
                </a:r>
              </a:p>
            </p:txBody>
          </p:sp>
          <p:sp>
            <p:nvSpPr>
              <p:cNvPr id="40" name="Text Box 15"/>
              <p:cNvSpPr txBox="1"/>
              <p:nvPr/>
            </p:nvSpPr>
            <p:spPr>
              <a:xfrm>
                <a:off x="49846" y="3963276"/>
                <a:ext cx="1478279" cy="47625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Targeted Intervention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Strength Based</a:t>
                </a:r>
              </a:p>
            </p:txBody>
          </p:sp>
          <p:sp>
            <p:nvSpPr>
              <p:cNvPr id="41" name="Text Box 16"/>
              <p:cNvSpPr txBox="1"/>
              <p:nvPr/>
            </p:nvSpPr>
            <p:spPr>
              <a:xfrm>
                <a:off x="6314879" y="2445343"/>
                <a:ext cx="1390650" cy="44227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Intensive Intervention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Skill Gaps</a:t>
                </a:r>
              </a:p>
            </p:txBody>
          </p:sp>
          <p:sp>
            <p:nvSpPr>
              <p:cNvPr id="42" name="Text Box 18"/>
              <p:cNvSpPr txBox="1"/>
              <p:nvPr/>
            </p:nvSpPr>
            <p:spPr>
              <a:xfrm>
                <a:off x="5086350" y="1557503"/>
                <a:ext cx="1581150" cy="21763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5% or Less of Students</a:t>
                </a:r>
              </a:p>
            </p:txBody>
          </p:sp>
          <p:sp>
            <p:nvSpPr>
              <p:cNvPr id="43" name="Text Box 19"/>
              <p:cNvSpPr txBox="1"/>
              <p:nvPr/>
            </p:nvSpPr>
            <p:spPr>
              <a:xfrm>
                <a:off x="6162953" y="3046956"/>
                <a:ext cx="1553034" cy="32384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Less than 10% of Students</a:t>
                </a:r>
              </a:p>
            </p:txBody>
          </p:sp>
          <p:sp>
            <p:nvSpPr>
              <p:cNvPr id="44" name="Text Box 21"/>
              <p:cNvSpPr txBox="1"/>
              <p:nvPr/>
            </p:nvSpPr>
            <p:spPr>
              <a:xfrm>
                <a:off x="7733110" y="5213718"/>
                <a:ext cx="1372234" cy="30183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80-100% of </a:t>
                </a:r>
                <a:r>
                  <a:rPr lang="en-US" sz="1000" dirty="0">
                    <a:effectLst/>
                    <a:ea typeface="Calibri"/>
                    <a:cs typeface="Times New Roman"/>
                  </a:rPr>
                  <a:t>Students</a:t>
                </a:r>
              </a:p>
            </p:txBody>
          </p:sp>
          <p:sp>
            <p:nvSpPr>
              <p:cNvPr id="45" name="Text Box 23"/>
              <p:cNvSpPr txBox="1"/>
              <p:nvPr/>
            </p:nvSpPr>
            <p:spPr>
              <a:xfrm>
                <a:off x="2950540" y="2428110"/>
                <a:ext cx="498047" cy="25100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Tier 3</a:t>
                </a:r>
              </a:p>
            </p:txBody>
          </p:sp>
          <p:sp>
            <p:nvSpPr>
              <p:cNvPr id="46" name="Text Box 25"/>
              <p:cNvSpPr txBox="1"/>
              <p:nvPr/>
            </p:nvSpPr>
            <p:spPr>
              <a:xfrm>
                <a:off x="2945617" y="2120352"/>
                <a:ext cx="630170" cy="19898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Tier 1</a:t>
                </a:r>
              </a:p>
            </p:txBody>
          </p:sp>
          <p:sp>
            <p:nvSpPr>
              <p:cNvPr id="47" name="Text Box 32"/>
              <p:cNvSpPr txBox="1"/>
              <p:nvPr/>
            </p:nvSpPr>
            <p:spPr>
              <a:xfrm>
                <a:off x="1559951" y="3910647"/>
                <a:ext cx="872887" cy="2952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Basic Skills</a:t>
                </a:r>
              </a:p>
            </p:txBody>
          </p:sp>
          <p:sp>
            <p:nvSpPr>
              <p:cNvPr id="49" name="Text Box 35"/>
              <p:cNvSpPr txBox="1"/>
              <p:nvPr/>
            </p:nvSpPr>
            <p:spPr>
              <a:xfrm>
                <a:off x="7075894" y="3818894"/>
                <a:ext cx="1958331" cy="38702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Teach standards with materials at different readability levels</a:t>
                </a:r>
              </a:p>
            </p:txBody>
          </p:sp>
          <p:sp>
            <p:nvSpPr>
              <p:cNvPr id="50" name="Text Box 36"/>
              <p:cNvSpPr txBox="1"/>
              <p:nvPr/>
            </p:nvSpPr>
            <p:spPr>
              <a:xfrm>
                <a:off x="5876925" y="1906975"/>
                <a:ext cx="1635418" cy="46672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Re-teaching and </a:t>
                </a:r>
                <a:r>
                  <a:rPr lang="en-US" sz="1000" dirty="0">
                    <a:effectLst/>
                    <a:ea typeface="Calibri"/>
                    <a:cs typeface="Times New Roman"/>
                  </a:rPr>
                  <a:t>remediation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 of Standards</a:t>
                </a:r>
              </a:p>
            </p:txBody>
          </p:sp>
          <p:sp>
            <p:nvSpPr>
              <p:cNvPr id="51" name="Text Box 39"/>
              <p:cNvSpPr txBox="1"/>
              <p:nvPr/>
            </p:nvSpPr>
            <p:spPr>
              <a:xfrm>
                <a:off x="7342594" y="3520513"/>
                <a:ext cx="1691631" cy="24559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Positive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 Behavior Supports</a:t>
                </a:r>
              </a:p>
            </p:txBody>
          </p:sp>
          <p:sp>
            <p:nvSpPr>
              <p:cNvPr id="52" name="Text Box 43"/>
              <p:cNvSpPr txBox="1"/>
              <p:nvPr/>
            </p:nvSpPr>
            <p:spPr>
              <a:xfrm>
                <a:off x="2310919" y="1357052"/>
                <a:ext cx="1390650" cy="251157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Fidelity of Instruction</a:t>
                </a:r>
              </a:p>
            </p:txBody>
          </p:sp>
          <p:sp>
            <p:nvSpPr>
              <p:cNvPr id="53" name="Text Box 45"/>
              <p:cNvSpPr txBox="1"/>
              <p:nvPr/>
            </p:nvSpPr>
            <p:spPr>
              <a:xfrm>
                <a:off x="3721186" y="1320705"/>
                <a:ext cx="609600" cy="23679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SST</a:t>
                </a:r>
              </a:p>
            </p:txBody>
          </p:sp>
          <p:sp>
            <p:nvSpPr>
              <p:cNvPr id="54" name="Text Box 46"/>
              <p:cNvSpPr txBox="1"/>
              <p:nvPr/>
            </p:nvSpPr>
            <p:spPr>
              <a:xfrm>
                <a:off x="50709" y="4523415"/>
                <a:ext cx="1172132" cy="4445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Specially Designed Instruction</a:t>
                </a:r>
              </a:p>
            </p:txBody>
          </p:sp>
          <p:sp>
            <p:nvSpPr>
              <p:cNvPr id="55" name="Text Box 48"/>
              <p:cNvSpPr txBox="1"/>
              <p:nvPr/>
            </p:nvSpPr>
            <p:spPr>
              <a:xfrm>
                <a:off x="7763334" y="2951434"/>
                <a:ext cx="1295399" cy="4953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Targeted Behavior </a:t>
                </a:r>
                <a:r>
                  <a:rPr lang="en-US" sz="1000" dirty="0">
                    <a:effectLst/>
                    <a:ea typeface="Calibri"/>
                    <a:cs typeface="Times New Roman"/>
                  </a:rPr>
                  <a:t>Interventions</a:t>
                </a:r>
              </a:p>
            </p:txBody>
          </p:sp>
        </p:grpSp>
      </p:grpSp>
      <p:sp>
        <p:nvSpPr>
          <p:cNvPr id="56" name="Title 1"/>
          <p:cNvSpPr txBox="1">
            <a:spLocks/>
          </p:cNvSpPr>
          <p:nvPr/>
        </p:nvSpPr>
        <p:spPr>
          <a:xfrm>
            <a:off x="2416591" y="4459358"/>
            <a:ext cx="441525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Show What You </a:t>
            </a:r>
            <a:r>
              <a:rPr lang="en-US" sz="3600" dirty="0" smtClean="0"/>
              <a:t>Know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96065" y="1260588"/>
            <a:ext cx="8765550" cy="1581682"/>
            <a:chOff x="1099890" y="1326521"/>
            <a:chExt cx="8981003" cy="1936259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890" y="1326521"/>
              <a:ext cx="8981003" cy="1936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14" y="1537056"/>
              <a:ext cx="2709773" cy="1693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-73488" y="2842270"/>
            <a:ext cx="9151983" cy="3815130"/>
            <a:chOff x="7" y="2831507"/>
            <a:chExt cx="9144000" cy="3815130"/>
          </a:xfrm>
        </p:grpSpPr>
        <p:grpSp>
          <p:nvGrpSpPr>
            <p:cNvPr id="23" name="Group 22"/>
            <p:cNvGrpSpPr/>
            <p:nvPr/>
          </p:nvGrpSpPr>
          <p:grpSpPr>
            <a:xfrm>
              <a:off x="7" y="2831507"/>
              <a:ext cx="9144000" cy="3815130"/>
              <a:chOff x="-25102" y="3016202"/>
              <a:chExt cx="9144000" cy="3815130"/>
            </a:xfrm>
          </p:grpSpPr>
          <p:sp>
            <p:nvSpPr>
              <p:cNvPr id="9" name="Pyr4"/>
              <p:cNvSpPr>
                <a:spLocks noEditPoints="1" noChangeArrowheads="1"/>
              </p:cNvSpPr>
              <p:nvPr/>
            </p:nvSpPr>
            <p:spPr bwMode="auto">
              <a:xfrm>
                <a:off x="-25102" y="3335968"/>
                <a:ext cx="9144000" cy="3482243"/>
              </a:xfrm>
              <a:custGeom>
                <a:avLst/>
                <a:gdLst>
                  <a:gd name="T0" fmla="*/ 2793 w 21600"/>
                  <a:gd name="T1" fmla="*/ 0 h 21600"/>
                  <a:gd name="T2" fmla="*/ 18806 w 21600"/>
                  <a:gd name="T3" fmla="*/ 0 h 21600"/>
                  <a:gd name="T4" fmla="*/ 21600 w 21600"/>
                  <a:gd name="T5" fmla="*/ 21600 h 21600"/>
                  <a:gd name="T6" fmla="*/ 0 w 21600"/>
                  <a:gd name="T7" fmla="*/ 21600 h 21600"/>
                  <a:gd name="T8" fmla="*/ 3287 w 21600"/>
                  <a:gd name="T9" fmla="*/ 500 h 21600"/>
                  <a:gd name="T10" fmla="*/ 17312 w 21600"/>
                  <a:gd name="T11" fmla="*/ 21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2793" y="0"/>
                    </a:moveTo>
                    <a:lnTo>
                      <a:pt x="18806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9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Text Box 10"/>
              <p:cNvSpPr txBox="1"/>
              <p:nvPr/>
            </p:nvSpPr>
            <p:spPr>
              <a:xfrm>
                <a:off x="5769512" y="3542374"/>
                <a:ext cx="2131249" cy="41765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Universal Screening</a:t>
                </a:r>
              </a:p>
            </p:txBody>
          </p:sp>
          <p:sp>
            <p:nvSpPr>
              <p:cNvPr id="11" name="Text Box 21"/>
              <p:cNvSpPr txBox="1"/>
              <p:nvPr/>
            </p:nvSpPr>
            <p:spPr>
              <a:xfrm>
                <a:off x="3960895" y="3835055"/>
                <a:ext cx="1695865" cy="65011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80-100% of Students</a:t>
                </a:r>
              </a:p>
            </p:txBody>
          </p:sp>
          <p:sp>
            <p:nvSpPr>
              <p:cNvPr id="12" name="Text Box 25"/>
              <p:cNvSpPr txBox="1"/>
              <p:nvPr/>
            </p:nvSpPr>
            <p:spPr>
              <a:xfrm>
                <a:off x="3641976" y="3016202"/>
                <a:ext cx="1744394" cy="735000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Tier 1</a:t>
                </a:r>
              </a:p>
            </p:txBody>
          </p:sp>
          <p:sp>
            <p:nvSpPr>
              <p:cNvPr id="13" name="Text Box 27"/>
              <p:cNvSpPr txBox="1"/>
              <p:nvPr/>
            </p:nvSpPr>
            <p:spPr>
              <a:xfrm>
                <a:off x="187049" y="6399451"/>
                <a:ext cx="2765033" cy="43188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Differentiated Instruction</a:t>
                </a:r>
              </a:p>
            </p:txBody>
          </p:sp>
          <p:sp>
            <p:nvSpPr>
              <p:cNvPr id="14" name="Text Box 30"/>
              <p:cNvSpPr txBox="1"/>
              <p:nvPr/>
            </p:nvSpPr>
            <p:spPr>
              <a:xfrm>
                <a:off x="6439065" y="4234061"/>
                <a:ext cx="1442175" cy="45069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Data Teams</a:t>
                </a:r>
              </a:p>
            </p:txBody>
          </p:sp>
          <p:sp>
            <p:nvSpPr>
              <p:cNvPr id="15" name="Text Box 35"/>
              <p:cNvSpPr txBox="1"/>
              <p:nvPr/>
            </p:nvSpPr>
            <p:spPr>
              <a:xfrm>
                <a:off x="1202557" y="3482004"/>
                <a:ext cx="2253172" cy="95605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Teach standards with materials at different readability levels</a:t>
                </a:r>
              </a:p>
            </p:txBody>
          </p:sp>
          <p:sp>
            <p:nvSpPr>
              <p:cNvPr id="16" name="Text Box 36"/>
              <p:cNvSpPr txBox="1"/>
              <p:nvPr/>
            </p:nvSpPr>
            <p:spPr>
              <a:xfrm>
                <a:off x="6438427" y="4815455"/>
                <a:ext cx="1995270" cy="101381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Re-teaching and remediation of Standards</a:t>
                </a:r>
              </a:p>
            </p:txBody>
          </p:sp>
          <p:sp>
            <p:nvSpPr>
              <p:cNvPr id="17" name="Text Box 37"/>
              <p:cNvSpPr txBox="1"/>
              <p:nvPr/>
            </p:nvSpPr>
            <p:spPr>
              <a:xfrm>
                <a:off x="4580889" y="4752032"/>
                <a:ext cx="1610963" cy="65011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Flexible Grouping</a:t>
                </a:r>
              </a:p>
            </p:txBody>
          </p:sp>
          <p:sp>
            <p:nvSpPr>
              <p:cNvPr id="18" name="Text Box 38"/>
              <p:cNvSpPr txBox="1"/>
              <p:nvPr/>
            </p:nvSpPr>
            <p:spPr>
              <a:xfrm>
                <a:off x="4395844" y="5744362"/>
                <a:ext cx="1981050" cy="84132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Tiered assignments and assessments</a:t>
                </a:r>
              </a:p>
            </p:txBody>
          </p:sp>
          <p:sp>
            <p:nvSpPr>
              <p:cNvPr id="19" name="Text Box 39"/>
              <p:cNvSpPr txBox="1"/>
              <p:nvPr/>
            </p:nvSpPr>
            <p:spPr>
              <a:xfrm>
                <a:off x="6596720" y="6074392"/>
                <a:ext cx="2079014" cy="65011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Positive Behavior Supports</a:t>
                </a:r>
              </a:p>
            </p:txBody>
          </p:sp>
          <p:sp>
            <p:nvSpPr>
              <p:cNvPr id="20" name="Text Box 40"/>
              <p:cNvSpPr txBox="1"/>
              <p:nvPr/>
            </p:nvSpPr>
            <p:spPr>
              <a:xfrm>
                <a:off x="2658920" y="4592374"/>
                <a:ext cx="1643618" cy="100730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Multiple Formative Assessments</a:t>
                </a:r>
              </a:p>
            </p:txBody>
          </p:sp>
          <p:sp>
            <p:nvSpPr>
              <p:cNvPr id="21" name="Text Box 43"/>
              <p:cNvSpPr txBox="1"/>
              <p:nvPr/>
            </p:nvSpPr>
            <p:spPr>
              <a:xfrm>
                <a:off x="788652" y="4610400"/>
                <a:ext cx="1741582" cy="65011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effectLst/>
                    <a:latin typeface="Calibri"/>
                    <a:ea typeface="Calibri"/>
                    <a:cs typeface="Times New Roman"/>
                  </a:rPr>
                  <a:t>Fidelity of Instruction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953149" y="5548368"/>
              <a:ext cx="134494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Standards-Based Instruction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9600" y="5334000"/>
              <a:ext cx="1945743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School-Wide Discipline Plan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93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60" y="1240711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Universal Screening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0057" y="2422100"/>
            <a:ext cx="8458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sz="3200" b="1" dirty="0" smtClean="0"/>
              <a:t>Reading –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ALL students will take DIBELS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r>
              <a:rPr lang="en-US" sz="3200" b="1" dirty="0" smtClean="0"/>
              <a:t>Math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All students will complete STAR Math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122" name="Picture 2" descr="C:\Users\turnera1\AppData\Local\Microsoft\Windows\Temporary Internet Files\Content.IE5\7G9P1YAO\MP9004423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41" y="1768831"/>
            <a:ext cx="21336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urnera1\AppData\Local\Microsoft\Windows\Temporary Internet Files\Content.IE5\TUC72CHK\MP90043049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40" y="4319516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6188262" y="1388265"/>
            <a:ext cx="2789333" cy="1453278"/>
            <a:chOff x="1248" y="240"/>
            <a:chExt cx="4176" cy="3600"/>
          </a:xfrm>
        </p:grpSpPr>
        <p:sp>
          <p:nvSpPr>
            <p:cNvPr id="18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28" y="1361123"/>
            <a:ext cx="8927817" cy="136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9203" y="2652617"/>
            <a:ext cx="8905696" cy="3956626"/>
            <a:chOff x="347331" y="2637492"/>
            <a:chExt cx="8720136" cy="3654376"/>
          </a:xfrm>
        </p:grpSpPr>
        <p:grpSp>
          <p:nvGrpSpPr>
            <p:cNvPr id="6" name="Group 5"/>
            <p:cNvGrpSpPr/>
            <p:nvPr/>
          </p:nvGrpSpPr>
          <p:grpSpPr>
            <a:xfrm>
              <a:off x="347331" y="2637492"/>
              <a:ext cx="8720136" cy="3654376"/>
              <a:chOff x="347331" y="2637492"/>
              <a:chExt cx="8720136" cy="365437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47331" y="2637492"/>
                <a:ext cx="8720136" cy="3654376"/>
                <a:chOff x="347331" y="2637492"/>
                <a:chExt cx="8720136" cy="3654376"/>
              </a:xfrm>
            </p:grpSpPr>
            <p:sp>
              <p:nvSpPr>
                <p:cNvPr id="5" name="Pyr3"/>
                <p:cNvSpPr>
                  <a:spLocks noEditPoints="1" noChangeArrowheads="1"/>
                </p:cNvSpPr>
                <p:nvPr/>
              </p:nvSpPr>
              <p:spPr bwMode="auto">
                <a:xfrm>
                  <a:off x="347331" y="2862868"/>
                  <a:ext cx="8720136" cy="3429000"/>
                </a:xfrm>
                <a:custGeom>
                  <a:avLst/>
                  <a:gdLst>
                    <a:gd name="T0" fmla="*/ 3768 w 21600"/>
                    <a:gd name="T1" fmla="*/ 0 h 21600"/>
                    <a:gd name="T2" fmla="*/ 17831 w 21600"/>
                    <a:gd name="T3" fmla="*/ 0 h 21600"/>
                    <a:gd name="T4" fmla="*/ 21600 w 21600"/>
                    <a:gd name="T5" fmla="*/ 21600 h 21600"/>
                    <a:gd name="T6" fmla="*/ 0 w 21600"/>
                    <a:gd name="T7" fmla="*/ 21600 h 21600"/>
                    <a:gd name="T8" fmla="*/ 5287 w 21600"/>
                    <a:gd name="T9" fmla="*/ 500 h 21600"/>
                    <a:gd name="T10" fmla="*/ 16312 w 21600"/>
                    <a:gd name="T11" fmla="*/ 21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721264" y="2637492"/>
                  <a:ext cx="7076567" cy="3625228"/>
                  <a:chOff x="721264" y="2637492"/>
                  <a:chExt cx="7076567" cy="3625228"/>
                </a:xfrm>
              </p:grpSpPr>
              <p:sp>
                <p:nvSpPr>
                  <p:cNvPr id="7" name="Text Box 7"/>
                  <p:cNvSpPr txBox="1"/>
                  <p:nvPr/>
                </p:nvSpPr>
                <p:spPr>
                  <a:xfrm>
                    <a:off x="721264" y="5332415"/>
                    <a:ext cx="2228850" cy="70575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b="1" dirty="0">
                        <a:effectLst/>
                        <a:latin typeface="Calibri"/>
                        <a:ea typeface="Calibri"/>
                        <a:cs typeface="Times New Roman"/>
                      </a:rPr>
                      <a:t>8 students or less </a:t>
                    </a:r>
                    <a:r>
                      <a:rPr lang="en-US" dirty="0">
                        <a:effectLst/>
                        <a:latin typeface="Calibri"/>
                        <a:ea typeface="Calibri"/>
                        <a:cs typeface="Times New Roman"/>
                      </a:rPr>
                      <a:t>in intervention group</a:t>
                    </a:r>
                  </a:p>
                </p:txBody>
              </p:sp>
              <p:sp>
                <p:nvSpPr>
                  <p:cNvPr id="8" name="Text Box 9"/>
                  <p:cNvSpPr txBox="1"/>
                  <p:nvPr/>
                </p:nvSpPr>
                <p:spPr>
                  <a:xfrm>
                    <a:off x="4849692" y="3656554"/>
                    <a:ext cx="2920635" cy="693102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dirty="0">
                        <a:effectLst/>
                        <a:ea typeface="Calibri"/>
                        <a:cs typeface="Times New Roman"/>
                      </a:rPr>
                      <a:t>Intervention </a:t>
                    </a:r>
                    <a:r>
                      <a:rPr lang="en-US" b="1" dirty="0">
                        <a:effectLst/>
                        <a:ea typeface="Calibri"/>
                        <a:cs typeface="Times New Roman"/>
                      </a:rPr>
                      <a:t>3-5 days of week </a:t>
                    </a:r>
                    <a:r>
                      <a:rPr lang="en-US" dirty="0">
                        <a:effectLst/>
                        <a:ea typeface="Calibri"/>
                        <a:cs typeface="Times New Roman"/>
                      </a:rPr>
                      <a:t>for </a:t>
                    </a:r>
                    <a:r>
                      <a:rPr lang="en-US" b="1" dirty="0">
                        <a:effectLst/>
                        <a:ea typeface="Calibri"/>
                        <a:cs typeface="Times New Roman"/>
                      </a:rPr>
                      <a:t>at-least 15 minutes</a:t>
                    </a:r>
                  </a:p>
                </p:txBody>
              </p:sp>
              <p:sp>
                <p:nvSpPr>
                  <p:cNvPr id="9" name="Text Box 15"/>
                  <p:cNvSpPr txBox="1"/>
                  <p:nvPr/>
                </p:nvSpPr>
                <p:spPr>
                  <a:xfrm>
                    <a:off x="1524000" y="3715529"/>
                    <a:ext cx="2825803" cy="634127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b="1" dirty="0">
                        <a:effectLst/>
                        <a:ea typeface="Calibri"/>
                        <a:cs typeface="Times New Roman"/>
                      </a:rPr>
                      <a:t>Targeted </a:t>
                    </a:r>
                    <a:r>
                      <a:rPr lang="en-US" dirty="0">
                        <a:effectLst/>
                        <a:ea typeface="Calibri"/>
                        <a:cs typeface="Times New Roman"/>
                      </a:rPr>
                      <a:t>Intervention</a:t>
                    </a:r>
                  </a:p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b="1" dirty="0">
                        <a:effectLst/>
                        <a:ea typeface="Calibri"/>
                        <a:cs typeface="Times New Roman"/>
                      </a:rPr>
                      <a:t>Strength</a:t>
                    </a:r>
                    <a:r>
                      <a:rPr lang="en-US" dirty="0">
                        <a:effectLst/>
                        <a:ea typeface="Calibri"/>
                        <a:cs typeface="Times New Roman"/>
                      </a:rPr>
                      <a:t> Based</a:t>
                    </a:r>
                  </a:p>
                </p:txBody>
              </p:sp>
              <p:sp>
                <p:nvSpPr>
                  <p:cNvPr id="10" name="Text Box 17"/>
                  <p:cNvSpPr txBox="1"/>
                  <p:nvPr/>
                </p:nvSpPr>
                <p:spPr>
                  <a:xfrm>
                    <a:off x="3195847" y="5627938"/>
                    <a:ext cx="2243323" cy="58598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b="1" dirty="0">
                        <a:effectLst/>
                        <a:ea typeface="Calibri"/>
                        <a:cs typeface="Times New Roman"/>
                      </a:rPr>
                      <a:t>Targeted</a:t>
                    </a:r>
                    <a:r>
                      <a:rPr lang="en-US" dirty="0">
                        <a:effectLst/>
                        <a:ea typeface="Calibri"/>
                        <a:cs typeface="Times New Roman"/>
                      </a:rPr>
                      <a:t> Intervention</a:t>
                    </a:r>
                  </a:p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b="1" dirty="0">
                        <a:effectLst/>
                        <a:ea typeface="Calibri"/>
                        <a:cs typeface="Times New Roman"/>
                      </a:rPr>
                      <a:t>Skill Gaps</a:t>
                    </a:r>
                  </a:p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sp>
                <p:nvSpPr>
                  <p:cNvPr id="11" name="Text Box 20"/>
                  <p:cNvSpPr txBox="1"/>
                  <p:nvPr/>
                </p:nvSpPr>
                <p:spPr>
                  <a:xfrm>
                    <a:off x="3333292" y="5112649"/>
                    <a:ext cx="2185431" cy="462424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b="1" dirty="0">
                        <a:effectLst/>
                        <a:ea typeface="Calibri"/>
                        <a:cs typeface="Times New Roman"/>
                      </a:rPr>
                      <a:t>10-15%</a:t>
                    </a:r>
                    <a:r>
                      <a:rPr lang="en-US" dirty="0">
                        <a:effectLst/>
                        <a:ea typeface="Calibri"/>
                        <a:cs typeface="Times New Roman"/>
                      </a:rPr>
                      <a:t> of Students</a:t>
                    </a:r>
                  </a:p>
                </p:txBody>
              </p:sp>
              <p:sp>
                <p:nvSpPr>
                  <p:cNvPr id="12" name="Text Box 24"/>
                  <p:cNvSpPr txBox="1"/>
                  <p:nvPr/>
                </p:nvSpPr>
                <p:spPr>
                  <a:xfrm>
                    <a:off x="4097396" y="2637492"/>
                    <a:ext cx="1421327" cy="664070"/>
                  </a:xfrm>
                  <a:prstGeom prst="rect">
                    <a:avLst/>
                  </a:prstGeom>
                  <a:solidFill>
                    <a:srgbClr val="FFCC66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4000" b="1" dirty="0">
                        <a:effectLst/>
                        <a:ea typeface="Calibri"/>
                        <a:cs typeface="Times New Roman"/>
                      </a:rPr>
                      <a:t>Tier 2</a:t>
                    </a:r>
                  </a:p>
                </p:txBody>
              </p:sp>
              <p:sp>
                <p:nvSpPr>
                  <p:cNvPr id="13" name="Text Box 28"/>
                  <p:cNvSpPr txBox="1"/>
                  <p:nvPr/>
                </p:nvSpPr>
                <p:spPr>
                  <a:xfrm>
                    <a:off x="5641345" y="5579143"/>
                    <a:ext cx="2156485" cy="683577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dirty="0">
                        <a:effectLst/>
                        <a:ea typeface="Calibri"/>
                        <a:cs typeface="Times New Roman"/>
                      </a:rPr>
                      <a:t>Progress-Monitoring </a:t>
                    </a:r>
                    <a:r>
                      <a:rPr lang="en-US" b="1" dirty="0">
                        <a:effectLst/>
                        <a:ea typeface="Calibri"/>
                        <a:cs typeface="Times New Roman"/>
                      </a:rPr>
                      <a:t>every other week</a:t>
                    </a:r>
                  </a:p>
                </p:txBody>
              </p:sp>
              <p:sp>
                <p:nvSpPr>
                  <p:cNvPr id="14" name="Text Box 32"/>
                  <p:cNvSpPr txBox="1"/>
                  <p:nvPr/>
                </p:nvSpPr>
                <p:spPr>
                  <a:xfrm>
                    <a:off x="6564953" y="5112649"/>
                    <a:ext cx="1232878" cy="412312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dirty="0">
                        <a:effectLst/>
                        <a:ea typeface="Calibri"/>
                        <a:cs typeface="Times New Roman"/>
                      </a:rPr>
                      <a:t>Basic Skills</a:t>
                    </a:r>
                  </a:p>
                </p:txBody>
              </p:sp>
              <p:sp>
                <p:nvSpPr>
                  <p:cNvPr id="15" name="Text Box 44"/>
                  <p:cNvSpPr txBox="1"/>
                  <p:nvPr/>
                </p:nvSpPr>
                <p:spPr>
                  <a:xfrm>
                    <a:off x="1233534" y="4521482"/>
                    <a:ext cx="2500265" cy="49895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b="1" dirty="0">
                        <a:effectLst/>
                        <a:latin typeface="Calibri"/>
                        <a:ea typeface="Calibri"/>
                        <a:cs typeface="Times New Roman"/>
                      </a:rPr>
                      <a:t>Fidelity of Instruction</a:t>
                    </a:r>
                  </a:p>
                </p:txBody>
              </p:sp>
            </p:grpSp>
          </p:grpSp>
          <p:sp>
            <p:nvSpPr>
              <p:cNvPr id="3" name="TextBox 2"/>
              <p:cNvSpPr txBox="1"/>
              <p:nvPr/>
            </p:nvSpPr>
            <p:spPr>
              <a:xfrm>
                <a:off x="4258402" y="4601681"/>
                <a:ext cx="344878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Targeted Behavior Interventions</a:t>
                </a:r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133600" y="3035738"/>
              <a:ext cx="141478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Data Teams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69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Fulton EI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19264</TotalTime>
  <Words>1181</Words>
  <Application>Microsoft Office PowerPoint</Application>
  <PresentationFormat>On-screen Show (4:3)</PresentationFormat>
  <Paragraphs>306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1_Fulton EIE 2011</vt:lpstr>
      <vt:lpstr>Response to Instruction and Intervention</vt:lpstr>
      <vt:lpstr> Response to Intervention Training Agenda </vt:lpstr>
      <vt:lpstr>Goals for Today</vt:lpstr>
      <vt:lpstr>RTI² is not…………………..</vt:lpstr>
      <vt:lpstr>RTI²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intervention?</vt:lpstr>
      <vt:lpstr>It’s Been 6 weeks………………………..</vt:lpstr>
      <vt:lpstr>PowerPoint Presentation</vt:lpstr>
      <vt:lpstr>PowerPoint Presentation</vt:lpstr>
      <vt:lpstr>PowerPoint Presentation</vt:lpstr>
      <vt:lpstr>RTI² Roles and Expertise</vt:lpstr>
      <vt:lpstr>PowerPoint Presentation</vt:lpstr>
      <vt:lpstr> Response to Intervention-Must Knows </vt:lpstr>
      <vt:lpstr>Must Know Continues………….</vt:lpstr>
      <vt:lpstr>PowerPoint Presentation</vt:lpstr>
      <vt:lpstr>Fidelity of Instruction and Intervention</vt:lpstr>
      <vt:lpstr>Elements of Fidelity</vt:lpstr>
      <vt:lpstr>Elements of Fidelity</vt:lpstr>
      <vt:lpstr>Fidelity Checklist</vt:lpstr>
      <vt:lpstr>Goal Check</vt:lpstr>
      <vt:lpstr>Response to Informed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182</cp:revision>
  <cp:lastPrinted>2013-08-29T15:28:26Z</cp:lastPrinted>
  <dcterms:created xsi:type="dcterms:W3CDTF">2013-05-09T12:52:58Z</dcterms:created>
  <dcterms:modified xsi:type="dcterms:W3CDTF">2014-08-15T19:51:51Z</dcterms:modified>
</cp:coreProperties>
</file>